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8288000" cy="10287000"/>
  <p:notesSz cx="6858000" cy="9144000"/>
  <p:embeddedFontLst>
    <p:embeddedFont>
      <p:font typeface="Montserrat Extra-Bold" charset="1" panose="00000900000000000000"/>
      <p:regular r:id="rId35"/>
    </p:embeddedFont>
    <p:embeddedFont>
      <p:font typeface="Muli Regular" charset="1" panose="00000500000000000000"/>
      <p:regular r:id="rId36"/>
    </p:embeddedFont>
    <p:embeddedFont>
      <p:font typeface="Open Sans Bold" charset="1" panose="020B0806030504020204"/>
      <p:regular r:id="rId37"/>
    </p:embeddedFont>
    <p:embeddedFont>
      <p:font typeface="Open Sans" charset="1" panose="020B0606030504020204"/>
      <p:regular r:id="rId38"/>
    </p:embeddedFont>
    <p:embeddedFont>
      <p:font typeface="Open Sans Italics" charset="1" panose="020B0606030504020204"/>
      <p:regular r:id="rId39"/>
    </p:embeddedFont>
    <p:embeddedFont>
      <p:font typeface="Open Sans Bold Italics" charset="1" panose="020B0806030504020204"/>
      <p:regular r:id="rId40"/>
    </p:embeddedFont>
    <p:embeddedFont>
      <p:font typeface="Montserrat Extra-Bold Italics" charset="1" panose="00000900000000000000"/>
      <p:regular r:id="rId41"/>
    </p:embeddedFont>
    <p:embeddedFont>
      <p:font typeface="Montserrat Extra-Bold Bold" charset="1" panose="00000A0000000000000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jpeg>
</file>

<file path=ppt/media/image35.jpeg>
</file>

<file path=ppt/media/image36.png>
</file>

<file path=ppt/media/image37.png>
</file>

<file path=ppt/media/image38.png>
</file>

<file path=ppt/media/image39.png>
</file>

<file path=ppt/media/image4.jpeg>
</file>

<file path=ppt/media/image40.png>
</file>

<file path=ppt/media/image41.png>
</file>

<file path=ppt/media/image42.jpeg>
</file>

<file path=ppt/media/image43.jpe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jpeg>
</file>

<file path=ppt/media/image58.jpeg>
</file>

<file path=ppt/media/image59.jpeg>
</file>

<file path=ppt/media/image6.jpeg>
</file>

<file path=ppt/media/image60.jpeg>
</file>

<file path=ppt/media/image61.png>
</file>

<file path=ppt/media/image62.png>
</file>

<file path=ppt/media/image63.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 Id="rId5" Target="../media/image2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 Id="rId6" Target="../media/image2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png" Type="http://schemas.openxmlformats.org/officeDocument/2006/relationships/image"/><Relationship Id="rId4" Target="../media/image32.png" Type="http://schemas.openxmlformats.org/officeDocument/2006/relationships/image"/><Relationship Id="rId5" Target="../media/image3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jpeg" Type="http://schemas.openxmlformats.org/officeDocument/2006/relationships/image"/><Relationship Id="rId3" Target="../media/image35.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 Id="rId3" Target="../media/image37.png" Type="http://schemas.openxmlformats.org/officeDocument/2006/relationships/image"/><Relationship Id="rId4" Target="../media/image38.png" Type="http://schemas.openxmlformats.org/officeDocument/2006/relationships/image"/><Relationship Id="rId5" Target="../media/image39.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2.jpeg" Type="http://schemas.openxmlformats.org/officeDocument/2006/relationships/image"/><Relationship Id="rId3" Target="../media/image43.jpeg" Type="http://schemas.openxmlformats.org/officeDocument/2006/relationships/image"/><Relationship Id="rId4" Target="../media/image44.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5.png" Type="http://schemas.openxmlformats.org/officeDocument/2006/relationships/image"/><Relationship Id="rId3" Target="../media/image46.png" Type="http://schemas.openxmlformats.org/officeDocument/2006/relationships/image"/><Relationship Id="rId4" Target="../media/image47.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8.png" Type="http://schemas.openxmlformats.org/officeDocument/2006/relationships/image"/><Relationship Id="rId3" Target="../media/image49.png" Type="http://schemas.openxmlformats.org/officeDocument/2006/relationships/image"/><Relationship Id="rId4" Target="../media/image50.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1.png" Type="http://schemas.openxmlformats.org/officeDocument/2006/relationships/image"/><Relationship Id="rId3" Target="../media/image52.png" Type="http://schemas.openxmlformats.org/officeDocument/2006/relationships/image"/><Relationship Id="rId4" Target="../media/image53.png" Type="http://schemas.openxmlformats.org/officeDocument/2006/relationships/image"/><Relationship Id="rId5" Target="../media/image54.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5.png" Type="http://schemas.openxmlformats.org/officeDocument/2006/relationships/image"/><Relationship Id="rId3" Target="../media/image56.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7.jpeg" Type="http://schemas.openxmlformats.org/officeDocument/2006/relationships/image"/><Relationship Id="rId3" Target="../media/image58.jpeg" Type="http://schemas.openxmlformats.org/officeDocument/2006/relationships/image"/><Relationship Id="rId4" Target="../media/image59.jpe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0.jpe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1.png" Type="http://schemas.openxmlformats.org/officeDocument/2006/relationships/image"/><Relationship Id="rId3" Target="../media/image62.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 Id="rId4" Target="https://drive.google.com/file/d/10Q0JS3yZGjA-x28nrOY8_pHWsH-XRLhr/view"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724829" y="-2397391"/>
            <a:ext cx="2954832" cy="2954832"/>
            <a:chOff x="0" y="0"/>
            <a:chExt cx="1913890" cy="1913890"/>
          </a:xfrm>
        </p:grpSpPr>
        <p:sp>
          <p:nvSpPr>
            <p:cNvPr name="Freeform 4" id="4"/>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gradFill rotWithShape="true">
              <a:gsLst>
                <a:gs pos="0">
                  <a:srgbClr val="5DE0E6">
                    <a:alpha val="85000"/>
                  </a:srgbClr>
                </a:gs>
                <a:gs pos="100000">
                  <a:srgbClr val="004AAD">
                    <a:alpha val="85000"/>
                  </a:srgbClr>
                </a:gs>
              </a:gsLst>
              <a:lin ang="0"/>
            </a:gradFill>
          </p:spPr>
        </p:sp>
      </p:grpSp>
      <p:grpSp>
        <p:nvGrpSpPr>
          <p:cNvPr name="Group 5" id="5"/>
          <p:cNvGrpSpPr/>
          <p:nvPr/>
        </p:nvGrpSpPr>
        <p:grpSpPr>
          <a:xfrm rot="0">
            <a:off x="17835213" y="7434530"/>
            <a:ext cx="452787" cy="2194624"/>
            <a:chOff x="0" y="0"/>
            <a:chExt cx="293277" cy="1421492"/>
          </a:xfrm>
        </p:grpSpPr>
        <p:sp>
          <p:nvSpPr>
            <p:cNvPr name="Freeform 6" id="6"/>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gradFill rotWithShape="true">
              <a:gsLst>
                <a:gs pos="0">
                  <a:srgbClr val="5DE0E6">
                    <a:alpha val="85000"/>
                  </a:srgbClr>
                </a:gs>
                <a:gs pos="100000">
                  <a:srgbClr val="004AAD">
                    <a:alpha val="85000"/>
                  </a:srgbClr>
                </a:gs>
              </a:gsLst>
              <a:lin ang="0"/>
            </a:gradFill>
          </p:spPr>
        </p:sp>
      </p:grpSp>
      <p:grpSp>
        <p:nvGrpSpPr>
          <p:cNvPr name="Group 7" id="7"/>
          <p:cNvGrpSpPr/>
          <p:nvPr/>
        </p:nvGrpSpPr>
        <p:grpSpPr>
          <a:xfrm rot="0">
            <a:off x="6111669" y="4337251"/>
            <a:ext cx="12176331" cy="4498213"/>
            <a:chOff x="0" y="0"/>
            <a:chExt cx="7512959" cy="2775458"/>
          </a:xfrm>
        </p:grpSpPr>
        <p:sp>
          <p:nvSpPr>
            <p:cNvPr name="Freeform 8" id="8"/>
            <p:cNvSpPr/>
            <p:nvPr/>
          </p:nvSpPr>
          <p:spPr>
            <a:xfrm flipH="false" flipV="false" rot="0">
              <a:off x="0" y="0"/>
              <a:ext cx="7512958" cy="2775458"/>
            </a:xfrm>
            <a:custGeom>
              <a:avLst/>
              <a:gdLst/>
              <a:ahLst/>
              <a:cxnLst/>
              <a:rect r="r" b="b" t="t" l="l"/>
              <a:pathLst>
                <a:path h="2775458" w="7512958">
                  <a:moveTo>
                    <a:pt x="0" y="0"/>
                  </a:moveTo>
                  <a:lnTo>
                    <a:pt x="7512958" y="0"/>
                  </a:lnTo>
                  <a:lnTo>
                    <a:pt x="7512958" y="2775458"/>
                  </a:lnTo>
                  <a:lnTo>
                    <a:pt x="0" y="2775458"/>
                  </a:lnTo>
                  <a:close/>
                </a:path>
              </a:pathLst>
            </a:custGeom>
            <a:solidFill>
              <a:srgbClr val="20252F">
                <a:alpha val="84706"/>
              </a:srgbClr>
            </a:solidFill>
          </p:spPr>
        </p:sp>
      </p:grpSp>
      <p:sp>
        <p:nvSpPr>
          <p:cNvPr name="TextBox 9" id="9"/>
          <p:cNvSpPr txBox="true"/>
          <p:nvPr/>
        </p:nvSpPr>
        <p:spPr>
          <a:xfrm rot="0">
            <a:off x="6647628" y="5151893"/>
            <a:ext cx="11413978" cy="2716530"/>
          </a:xfrm>
          <a:prstGeom prst="rect">
            <a:avLst/>
          </a:prstGeom>
        </p:spPr>
        <p:txBody>
          <a:bodyPr anchor="t" rtlCol="false" tIns="0" lIns="0" bIns="0" rIns="0">
            <a:spAutoFit/>
          </a:bodyPr>
          <a:lstStyle/>
          <a:p>
            <a:pPr algn="ctr">
              <a:lnSpc>
                <a:spcPts val="10919"/>
              </a:lnSpc>
              <a:spcBef>
                <a:spcPct val="0"/>
              </a:spcBef>
            </a:pPr>
            <a:r>
              <a:rPr lang="en-US" sz="7800">
                <a:solidFill>
                  <a:srgbClr val="E9E9E9"/>
                </a:solidFill>
                <a:latin typeface="Montserrat Extra-Bold"/>
                <a:ea typeface="Montserrat Extra-Bold"/>
                <a:cs typeface="Montserrat Extra-Bold"/>
                <a:sym typeface="Montserrat Extra-Bold"/>
              </a:rPr>
              <a:t>AIRLINE PASSENGER SATISFACTION</a:t>
            </a:r>
          </a:p>
        </p:txBody>
      </p:sp>
      <p:grpSp>
        <p:nvGrpSpPr>
          <p:cNvPr name="Group 10" id="10"/>
          <p:cNvGrpSpPr/>
          <p:nvPr/>
        </p:nvGrpSpPr>
        <p:grpSpPr>
          <a:xfrm rot="0">
            <a:off x="1397307" y="1664366"/>
            <a:ext cx="5250322" cy="930488"/>
            <a:chOff x="0" y="0"/>
            <a:chExt cx="7000429" cy="1240650"/>
          </a:xfrm>
        </p:grpSpPr>
        <p:sp>
          <p:nvSpPr>
            <p:cNvPr name="Freeform 11" id="11"/>
            <p:cNvSpPr/>
            <p:nvPr/>
          </p:nvSpPr>
          <p:spPr>
            <a:xfrm flipH="false" flipV="false" rot="0">
              <a:off x="0" y="0"/>
              <a:ext cx="1240650" cy="1240650"/>
            </a:xfrm>
            <a:custGeom>
              <a:avLst/>
              <a:gdLst/>
              <a:ahLst/>
              <a:cxnLst/>
              <a:rect r="r" b="b" t="t" l="l"/>
              <a:pathLst>
                <a:path h="1240650" w="1240650">
                  <a:moveTo>
                    <a:pt x="0" y="0"/>
                  </a:moveTo>
                  <a:lnTo>
                    <a:pt x="1240650" y="0"/>
                  </a:lnTo>
                  <a:lnTo>
                    <a:pt x="1240650" y="1240650"/>
                  </a:lnTo>
                  <a:lnTo>
                    <a:pt x="0" y="12406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1603965" y="311785"/>
              <a:ext cx="5396463" cy="525145"/>
            </a:xfrm>
            <a:prstGeom prst="rect">
              <a:avLst/>
            </a:prstGeom>
          </p:spPr>
          <p:txBody>
            <a:bodyPr anchor="t" rtlCol="false" tIns="0" lIns="0" bIns="0" rIns="0">
              <a:spAutoFit/>
            </a:bodyPr>
            <a:lstStyle/>
            <a:p>
              <a:pPr algn="l" marL="0" indent="0" lvl="0">
                <a:lnSpc>
                  <a:spcPts val="3360"/>
                </a:lnSpc>
                <a:spcBef>
                  <a:spcPct val="0"/>
                </a:spcBef>
              </a:pPr>
              <a:r>
                <a:rPr lang="en-US" sz="2400">
                  <a:solidFill>
                    <a:srgbClr val="000000"/>
                  </a:solidFill>
                  <a:latin typeface="Muli Regular"/>
                  <a:ea typeface="Muli Regular"/>
                  <a:cs typeface="Muli Regular"/>
                  <a:sym typeface="Muli Regular"/>
                </a:rPr>
                <a:t>DINHVU29</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39383" y="2754524"/>
            <a:ext cx="16609234" cy="5127461"/>
          </a:xfrm>
          <a:custGeom>
            <a:avLst/>
            <a:gdLst/>
            <a:ahLst/>
            <a:cxnLst/>
            <a:rect r="r" b="b" t="t" l="l"/>
            <a:pathLst>
              <a:path h="5127461" w="16609234">
                <a:moveTo>
                  <a:pt x="0" y="0"/>
                </a:moveTo>
                <a:lnTo>
                  <a:pt x="16609234" y="0"/>
                </a:lnTo>
                <a:lnTo>
                  <a:pt x="16609234" y="5127461"/>
                </a:lnTo>
                <a:lnTo>
                  <a:pt x="0" y="5127461"/>
                </a:lnTo>
                <a:lnTo>
                  <a:pt x="0" y="0"/>
                </a:lnTo>
                <a:close/>
              </a:path>
            </a:pathLst>
          </a:custGeom>
          <a:blipFill>
            <a:blip r:embed="rId2"/>
            <a:stretch>
              <a:fillRect l="-704" t="-281" r="0" b="-281"/>
            </a:stretch>
          </a:blipFill>
        </p:spPr>
      </p:sp>
      <p:grpSp>
        <p:nvGrpSpPr>
          <p:cNvPr name="Group 3" id="3"/>
          <p:cNvGrpSpPr/>
          <p:nvPr/>
        </p:nvGrpSpPr>
        <p:grpSpPr>
          <a:xfrm rot="0">
            <a:off x="16574565" y="7048754"/>
            <a:ext cx="2499218" cy="833230"/>
            <a:chOff x="0" y="0"/>
            <a:chExt cx="658230" cy="219452"/>
          </a:xfrm>
        </p:grpSpPr>
        <p:sp>
          <p:nvSpPr>
            <p:cNvPr name="Freeform 4" id="4"/>
            <p:cNvSpPr/>
            <p:nvPr/>
          </p:nvSpPr>
          <p:spPr>
            <a:xfrm flipH="false" flipV="false" rot="0">
              <a:off x="0" y="0"/>
              <a:ext cx="658230" cy="219452"/>
            </a:xfrm>
            <a:custGeom>
              <a:avLst/>
              <a:gdLst/>
              <a:ahLst/>
              <a:cxnLst/>
              <a:rect r="r" b="b" t="t" l="l"/>
              <a:pathLst>
                <a:path h="219452" w="658230">
                  <a:moveTo>
                    <a:pt x="0" y="0"/>
                  </a:moveTo>
                  <a:lnTo>
                    <a:pt x="658230" y="0"/>
                  </a:lnTo>
                  <a:lnTo>
                    <a:pt x="658230" y="219452"/>
                  </a:lnTo>
                  <a:lnTo>
                    <a:pt x="0" y="219452"/>
                  </a:lnTo>
                  <a:close/>
                </a:path>
              </a:pathLst>
            </a:custGeom>
            <a:solidFill>
              <a:srgbClr val="FFFFFF"/>
            </a:solidFill>
          </p:spPr>
        </p:sp>
        <p:sp>
          <p:nvSpPr>
            <p:cNvPr name="TextBox 5" id="5"/>
            <p:cNvSpPr txBox="true"/>
            <p:nvPr/>
          </p:nvSpPr>
          <p:spPr>
            <a:xfrm>
              <a:off x="0" y="-38100"/>
              <a:ext cx="658230" cy="257552"/>
            </a:xfrm>
            <a:prstGeom prst="rect">
              <a:avLst/>
            </a:prstGeom>
          </p:spPr>
          <p:txBody>
            <a:bodyPr anchor="ctr" rtlCol="false" tIns="50800" lIns="50800" bIns="50800" rIns="50800"/>
            <a:lstStyle/>
            <a:p>
              <a:pPr algn="ctr">
                <a:lnSpc>
                  <a:spcPts val="3079"/>
                </a:lnSpc>
              </a:pPr>
            </a:p>
          </p:txBody>
        </p:sp>
      </p:grpSp>
      <p:sp>
        <p:nvSpPr>
          <p:cNvPr name="TextBox 6" id="6"/>
          <p:cNvSpPr txBox="true"/>
          <p:nvPr/>
        </p:nvSpPr>
        <p:spPr>
          <a:xfrm rot="0">
            <a:off x="1028700" y="1000125"/>
            <a:ext cx="7668381" cy="5995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NHÓM BIẾN VỀ KHÁCH HÀNG</a:t>
            </a:r>
          </a:p>
        </p:txBody>
      </p:sp>
      <p:sp>
        <p:nvSpPr>
          <p:cNvPr name="TextBox 7" id="7"/>
          <p:cNvSpPr txBox="true"/>
          <p:nvPr/>
        </p:nvSpPr>
        <p:spPr>
          <a:xfrm rot="0">
            <a:off x="1028700" y="8238118"/>
            <a:ext cx="15949820" cy="562737"/>
          </a:xfrm>
          <a:prstGeom prst="rect">
            <a:avLst/>
          </a:prstGeom>
        </p:spPr>
        <p:txBody>
          <a:bodyPr anchor="t" rtlCol="false" tIns="0" lIns="0" bIns="0" rIns="0">
            <a:spAutoFit/>
          </a:bodyPr>
          <a:lstStyle/>
          <a:p>
            <a:pPr algn="l">
              <a:lnSpc>
                <a:spcPts val="2304"/>
              </a:lnSpc>
              <a:spcBef>
                <a:spcPct val="0"/>
              </a:spcBef>
            </a:pPr>
            <a:r>
              <a:rPr lang="en-US" sz="1800">
                <a:solidFill>
                  <a:srgbClr val="000000"/>
                </a:solidFill>
                <a:latin typeface="Open Sans"/>
                <a:ea typeface="Open Sans"/>
                <a:cs typeface="Open Sans"/>
                <a:sym typeface="Open Sans"/>
              </a:rPr>
              <a:t>Nhóm từ </a:t>
            </a:r>
            <a:r>
              <a:rPr lang="en-US" b="true" sz="1800" i="true">
                <a:solidFill>
                  <a:srgbClr val="000000"/>
                </a:solidFill>
                <a:latin typeface="Open Sans Bold Italics"/>
                <a:ea typeface="Open Sans Bold Italics"/>
                <a:cs typeface="Open Sans Bold Italics"/>
                <a:sym typeface="Open Sans Bold Italics"/>
              </a:rPr>
              <a:t>7 đến 38 tuổi</a:t>
            </a:r>
            <a:r>
              <a:rPr lang="en-US" sz="1800">
                <a:solidFill>
                  <a:srgbClr val="000000"/>
                </a:solidFill>
                <a:latin typeface="Open Sans"/>
                <a:ea typeface="Open Sans"/>
                <a:cs typeface="Open Sans"/>
                <a:sym typeface="Open Sans"/>
              </a:rPr>
              <a:t> và từ </a:t>
            </a:r>
            <a:r>
              <a:rPr lang="en-US" b="true" sz="1800" i="true">
                <a:solidFill>
                  <a:srgbClr val="000000"/>
                </a:solidFill>
                <a:latin typeface="Open Sans Bold Italics"/>
                <a:ea typeface="Open Sans Bold Italics"/>
                <a:cs typeface="Open Sans Bold Italics"/>
                <a:sym typeface="Open Sans Bold Italics"/>
              </a:rPr>
              <a:t>61 đến 79 tuổi</a:t>
            </a:r>
            <a:r>
              <a:rPr lang="en-US" sz="1800">
                <a:solidFill>
                  <a:srgbClr val="000000"/>
                </a:solidFill>
                <a:latin typeface="Open Sans"/>
                <a:ea typeface="Open Sans"/>
                <a:cs typeface="Open Sans"/>
                <a:sym typeface="Open Sans"/>
              </a:rPr>
              <a:t>, tỷ lệ hành khách không hài lòng rất cao so với hành khách hài lòng. Ngược lại, ở nhóm</a:t>
            </a:r>
            <a:r>
              <a:rPr lang="en-US" b="true" sz="1800" i="true">
                <a:solidFill>
                  <a:srgbClr val="000000"/>
                </a:solidFill>
                <a:latin typeface="Open Sans Bold Italics"/>
                <a:ea typeface="Open Sans Bold Italics"/>
                <a:cs typeface="Open Sans Bold Italics"/>
                <a:sym typeface="Open Sans Bold Italics"/>
              </a:rPr>
              <a:t> tuổi 39 đến 60</a:t>
            </a:r>
            <a:r>
              <a:rPr lang="en-US" sz="1800">
                <a:solidFill>
                  <a:srgbClr val="000000"/>
                </a:solidFill>
                <a:latin typeface="Open Sans"/>
                <a:ea typeface="Open Sans"/>
                <a:cs typeface="Open Sans"/>
                <a:sym typeface="Open Sans"/>
              </a:rPr>
              <a:t>, tỷ lệ hành khách hài lòng cao hơn so với hành khách không hài lòng.</a:t>
            </a:r>
          </a:p>
        </p:txBody>
      </p:sp>
      <p:sp>
        <p:nvSpPr>
          <p:cNvPr name="TextBox 8" id="8"/>
          <p:cNvSpPr txBox="true"/>
          <p:nvPr/>
        </p:nvSpPr>
        <p:spPr>
          <a:xfrm rot="0">
            <a:off x="1748104" y="2184994"/>
            <a:ext cx="4667184" cy="366141"/>
          </a:xfrm>
          <a:prstGeom prst="rect">
            <a:avLst/>
          </a:prstGeom>
        </p:spPr>
        <p:txBody>
          <a:bodyPr anchor="t" rtlCol="false" tIns="0" lIns="0" bIns="0" rIns="0">
            <a:spAutoFit/>
          </a:bodyPr>
          <a:lstStyle/>
          <a:p>
            <a:pPr algn="l" marL="518160" indent="-259080" lvl="1">
              <a:lnSpc>
                <a:spcPts val="3072"/>
              </a:lnSpc>
              <a:buAutoNum type="arabicPeriod" startAt="1"/>
            </a:pPr>
            <a:r>
              <a:rPr lang="en-US" sz="2400" i="true">
                <a:solidFill>
                  <a:srgbClr val="000000"/>
                </a:solidFill>
                <a:latin typeface="Montserrat Extra-Bold Italics"/>
                <a:ea typeface="Montserrat Extra-Bold Italics"/>
                <a:cs typeface="Montserrat Extra-Bold Italics"/>
                <a:sym typeface="Montserrat Extra-Bold Italics"/>
              </a:rPr>
              <a:t> AGE VS SATISFACTION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895457" y="2160797"/>
            <a:ext cx="5128191" cy="2243583"/>
          </a:xfrm>
          <a:custGeom>
            <a:avLst/>
            <a:gdLst/>
            <a:ahLst/>
            <a:cxnLst/>
            <a:rect r="r" b="b" t="t" l="l"/>
            <a:pathLst>
              <a:path h="2243583" w="5128191">
                <a:moveTo>
                  <a:pt x="0" y="0"/>
                </a:moveTo>
                <a:lnTo>
                  <a:pt x="5128191" y="0"/>
                </a:lnTo>
                <a:lnTo>
                  <a:pt x="5128191" y="2243583"/>
                </a:lnTo>
                <a:lnTo>
                  <a:pt x="0" y="2243583"/>
                </a:lnTo>
                <a:lnTo>
                  <a:pt x="0" y="0"/>
                </a:lnTo>
                <a:close/>
              </a:path>
            </a:pathLst>
          </a:custGeom>
          <a:blipFill>
            <a:blip r:embed="rId2"/>
            <a:stretch>
              <a:fillRect l="0" t="0" r="0" b="0"/>
            </a:stretch>
          </a:blipFill>
        </p:spPr>
      </p:sp>
      <p:sp>
        <p:nvSpPr>
          <p:cNvPr name="Freeform 3" id="3"/>
          <p:cNvSpPr/>
          <p:nvPr/>
        </p:nvSpPr>
        <p:spPr>
          <a:xfrm flipH="false" flipV="false" rot="0">
            <a:off x="8235280" y="1225940"/>
            <a:ext cx="6983703" cy="3438431"/>
          </a:xfrm>
          <a:custGeom>
            <a:avLst/>
            <a:gdLst/>
            <a:ahLst/>
            <a:cxnLst/>
            <a:rect r="r" b="b" t="t" l="l"/>
            <a:pathLst>
              <a:path h="3438431" w="6983703">
                <a:moveTo>
                  <a:pt x="0" y="0"/>
                </a:moveTo>
                <a:lnTo>
                  <a:pt x="6983703" y="0"/>
                </a:lnTo>
                <a:lnTo>
                  <a:pt x="6983703" y="3438431"/>
                </a:lnTo>
                <a:lnTo>
                  <a:pt x="0" y="3438431"/>
                </a:lnTo>
                <a:lnTo>
                  <a:pt x="0" y="0"/>
                </a:lnTo>
                <a:close/>
              </a:path>
            </a:pathLst>
          </a:custGeom>
          <a:blipFill>
            <a:blip r:embed="rId3"/>
            <a:stretch>
              <a:fillRect l="-2450" t="0" r="0" b="0"/>
            </a:stretch>
          </a:blipFill>
        </p:spPr>
      </p:sp>
      <p:sp>
        <p:nvSpPr>
          <p:cNvPr name="Freeform 4" id="4"/>
          <p:cNvSpPr/>
          <p:nvPr/>
        </p:nvSpPr>
        <p:spPr>
          <a:xfrm flipH="false" flipV="false" rot="0">
            <a:off x="1895457" y="6495056"/>
            <a:ext cx="5682705" cy="2032660"/>
          </a:xfrm>
          <a:custGeom>
            <a:avLst/>
            <a:gdLst/>
            <a:ahLst/>
            <a:cxnLst/>
            <a:rect r="r" b="b" t="t" l="l"/>
            <a:pathLst>
              <a:path h="2032660" w="5682705">
                <a:moveTo>
                  <a:pt x="0" y="0"/>
                </a:moveTo>
                <a:lnTo>
                  <a:pt x="5682705" y="0"/>
                </a:lnTo>
                <a:lnTo>
                  <a:pt x="5682705" y="2032660"/>
                </a:lnTo>
                <a:lnTo>
                  <a:pt x="0" y="2032660"/>
                </a:lnTo>
                <a:lnTo>
                  <a:pt x="0" y="0"/>
                </a:lnTo>
                <a:close/>
              </a:path>
            </a:pathLst>
          </a:custGeom>
          <a:blipFill>
            <a:blip r:embed="rId4"/>
            <a:stretch>
              <a:fillRect l="0" t="0" r="0" b="0"/>
            </a:stretch>
          </a:blipFill>
        </p:spPr>
      </p:sp>
      <p:sp>
        <p:nvSpPr>
          <p:cNvPr name="Freeform 5" id="5"/>
          <p:cNvSpPr/>
          <p:nvPr/>
        </p:nvSpPr>
        <p:spPr>
          <a:xfrm flipH="false" flipV="false" rot="0">
            <a:off x="8561989" y="5907428"/>
            <a:ext cx="8080133" cy="2620287"/>
          </a:xfrm>
          <a:custGeom>
            <a:avLst/>
            <a:gdLst/>
            <a:ahLst/>
            <a:cxnLst/>
            <a:rect r="r" b="b" t="t" l="l"/>
            <a:pathLst>
              <a:path h="2620287" w="8080133">
                <a:moveTo>
                  <a:pt x="0" y="0"/>
                </a:moveTo>
                <a:lnTo>
                  <a:pt x="8080133" y="0"/>
                </a:lnTo>
                <a:lnTo>
                  <a:pt x="8080133" y="2620288"/>
                </a:lnTo>
                <a:lnTo>
                  <a:pt x="0" y="2620288"/>
                </a:lnTo>
                <a:lnTo>
                  <a:pt x="0" y="0"/>
                </a:lnTo>
                <a:close/>
              </a:path>
            </a:pathLst>
          </a:custGeom>
          <a:blipFill>
            <a:blip r:embed="rId5"/>
            <a:stretch>
              <a:fillRect l="0" t="0" r="0" b="0"/>
            </a:stretch>
          </a:blipFill>
        </p:spPr>
      </p:sp>
      <p:sp>
        <p:nvSpPr>
          <p:cNvPr name="TextBox 6" id="6"/>
          <p:cNvSpPr txBox="true"/>
          <p:nvPr/>
        </p:nvSpPr>
        <p:spPr>
          <a:xfrm rot="0">
            <a:off x="1751180" y="1485812"/>
            <a:ext cx="5416744" cy="404776"/>
          </a:xfrm>
          <a:prstGeom prst="rect">
            <a:avLst/>
          </a:prstGeom>
        </p:spPr>
        <p:txBody>
          <a:bodyPr anchor="t" rtlCol="false" tIns="0" lIns="0" bIns="0" rIns="0">
            <a:spAutoFit/>
          </a:bodyPr>
          <a:lstStyle/>
          <a:p>
            <a:pPr algn="l">
              <a:lnSpc>
                <a:spcPts val="3322"/>
              </a:lnSpc>
            </a:pPr>
            <a:r>
              <a:rPr lang="en-US" sz="2595" i="true">
                <a:solidFill>
                  <a:srgbClr val="000000"/>
                </a:solidFill>
                <a:latin typeface="Montserrat Extra-Bold Italics"/>
                <a:ea typeface="Montserrat Extra-Bold Italics"/>
                <a:cs typeface="Montserrat Extra-Bold Italics"/>
                <a:sym typeface="Montserrat Extra-Bold Italics"/>
              </a:rPr>
              <a:t>2. GENDER VS SATISFACTION</a:t>
            </a:r>
          </a:p>
        </p:txBody>
      </p:sp>
      <p:sp>
        <p:nvSpPr>
          <p:cNvPr name="TextBox 7" id="7"/>
          <p:cNvSpPr txBox="true"/>
          <p:nvPr/>
        </p:nvSpPr>
        <p:spPr>
          <a:xfrm rot="0">
            <a:off x="1751180" y="5842630"/>
            <a:ext cx="6969141" cy="404776"/>
          </a:xfrm>
          <a:prstGeom prst="rect">
            <a:avLst/>
          </a:prstGeom>
        </p:spPr>
        <p:txBody>
          <a:bodyPr anchor="t" rtlCol="false" tIns="0" lIns="0" bIns="0" rIns="0">
            <a:spAutoFit/>
          </a:bodyPr>
          <a:lstStyle/>
          <a:p>
            <a:pPr algn="l">
              <a:lnSpc>
                <a:spcPts val="3322"/>
              </a:lnSpc>
            </a:pPr>
            <a:r>
              <a:rPr lang="en-US" sz="2595" i="true">
                <a:solidFill>
                  <a:srgbClr val="000000"/>
                </a:solidFill>
                <a:latin typeface="Montserrat Extra-Bold Italics"/>
                <a:ea typeface="Montserrat Extra-Bold Italics"/>
                <a:cs typeface="Montserrat Extra-Bold Italics"/>
                <a:sym typeface="Montserrat Extra-Bold Italics"/>
              </a:rPr>
              <a:t>3. CUSTOMER TYPE VS SATISFACTION</a:t>
            </a:r>
          </a:p>
        </p:txBody>
      </p:sp>
      <p:sp>
        <p:nvSpPr>
          <p:cNvPr name="TextBox 8" id="8"/>
          <p:cNvSpPr txBox="true"/>
          <p:nvPr/>
        </p:nvSpPr>
        <p:spPr>
          <a:xfrm rot="0">
            <a:off x="1751180" y="4810183"/>
            <a:ext cx="14785640" cy="646430"/>
          </a:xfrm>
          <a:prstGeom prst="rect">
            <a:avLst/>
          </a:prstGeom>
        </p:spPr>
        <p:txBody>
          <a:bodyPr anchor="t" rtlCol="false" tIns="0" lIns="0" bIns="0" rIns="0">
            <a:spAutoFit/>
          </a:bodyPr>
          <a:lstStyle/>
          <a:p>
            <a:pPr algn="l">
              <a:lnSpc>
                <a:spcPts val="2559"/>
              </a:lnSpc>
              <a:spcBef>
                <a:spcPct val="0"/>
              </a:spcBef>
            </a:pPr>
            <a:r>
              <a:rPr lang="en-US" sz="1999">
                <a:solidFill>
                  <a:srgbClr val="000000"/>
                </a:solidFill>
                <a:latin typeface="Open Sans"/>
                <a:ea typeface="Open Sans"/>
                <a:cs typeface="Open Sans"/>
                <a:sym typeface="Open Sans"/>
              </a:rPr>
              <a:t>Tỷ lệ hài lòng của</a:t>
            </a:r>
            <a:r>
              <a:rPr lang="en-US" b="true" sz="1999" i="true">
                <a:solidFill>
                  <a:srgbClr val="000000"/>
                </a:solidFill>
                <a:latin typeface="Open Sans Bold Italics"/>
                <a:ea typeface="Open Sans Bold Italics"/>
                <a:cs typeface="Open Sans Bold Italics"/>
                <a:sym typeface="Open Sans Bold Italics"/>
              </a:rPr>
              <a:t> hành khách nam</a:t>
            </a:r>
            <a:r>
              <a:rPr lang="en-US" sz="1999">
                <a:solidFill>
                  <a:srgbClr val="000000"/>
                </a:solidFill>
                <a:latin typeface="Open Sans"/>
                <a:ea typeface="Open Sans"/>
                <a:cs typeface="Open Sans"/>
                <a:sym typeface="Open Sans"/>
              </a:rPr>
              <a:t> 44%, tỷ lệ hài lòng của </a:t>
            </a:r>
            <a:r>
              <a:rPr lang="en-US" b="true" sz="1999" i="true">
                <a:solidFill>
                  <a:srgbClr val="000000"/>
                </a:solidFill>
                <a:latin typeface="Open Sans Bold Italics"/>
                <a:ea typeface="Open Sans Bold Italics"/>
                <a:cs typeface="Open Sans Bold Italics"/>
                <a:sym typeface="Open Sans Bold Italics"/>
              </a:rPr>
              <a:t>hành khách nữ</a:t>
            </a:r>
            <a:r>
              <a:rPr lang="en-US" sz="1999">
                <a:solidFill>
                  <a:srgbClr val="000000"/>
                </a:solidFill>
                <a:latin typeface="Open Sans"/>
                <a:ea typeface="Open Sans"/>
                <a:cs typeface="Open Sans"/>
                <a:sym typeface="Open Sans"/>
              </a:rPr>
              <a:t> 43%. Có thể thấy tỷ lệ không hài lòng cao hơn tỷ lệ hài lòng ở cả nam và nữ</a:t>
            </a:r>
          </a:p>
        </p:txBody>
      </p:sp>
      <p:sp>
        <p:nvSpPr>
          <p:cNvPr name="TextBox 9" id="9"/>
          <p:cNvSpPr txBox="true"/>
          <p:nvPr/>
        </p:nvSpPr>
        <p:spPr>
          <a:xfrm rot="0">
            <a:off x="1619605" y="8794416"/>
            <a:ext cx="14785640" cy="646430"/>
          </a:xfrm>
          <a:prstGeom prst="rect">
            <a:avLst/>
          </a:prstGeom>
        </p:spPr>
        <p:txBody>
          <a:bodyPr anchor="t" rtlCol="false" tIns="0" lIns="0" bIns="0" rIns="0">
            <a:spAutoFit/>
          </a:bodyPr>
          <a:lstStyle/>
          <a:p>
            <a:pPr algn="l">
              <a:lnSpc>
                <a:spcPts val="2559"/>
              </a:lnSpc>
              <a:spcBef>
                <a:spcPct val="0"/>
              </a:spcBef>
            </a:pPr>
            <a:r>
              <a:rPr lang="en-US" sz="1999">
                <a:solidFill>
                  <a:srgbClr val="000000"/>
                </a:solidFill>
                <a:latin typeface="Open Sans"/>
                <a:ea typeface="Open Sans"/>
                <a:cs typeface="Open Sans"/>
                <a:sym typeface="Open Sans"/>
              </a:rPr>
              <a:t>Số lượng </a:t>
            </a:r>
            <a:r>
              <a:rPr lang="en-US" b="true" sz="1999" i="true">
                <a:solidFill>
                  <a:srgbClr val="000000"/>
                </a:solidFill>
                <a:latin typeface="Open Sans Bold Italics"/>
                <a:ea typeface="Open Sans Bold Italics"/>
                <a:cs typeface="Open Sans Bold Italics"/>
                <a:sym typeface="Open Sans Bold Italics"/>
              </a:rPr>
              <a:t>hành khách trung thành</a:t>
            </a:r>
            <a:r>
              <a:rPr lang="en-US" sz="1999">
                <a:solidFill>
                  <a:srgbClr val="000000"/>
                </a:solidFill>
                <a:latin typeface="Open Sans"/>
                <a:ea typeface="Open Sans"/>
                <a:cs typeface="Open Sans"/>
                <a:sym typeface="Open Sans"/>
              </a:rPr>
              <a:t> có tỷ lệ hài lòng khá cao, khoảng 48%. Trong khi đó những </a:t>
            </a:r>
            <a:r>
              <a:rPr lang="en-US" b="true" sz="1999" i="true">
                <a:solidFill>
                  <a:srgbClr val="000000"/>
                </a:solidFill>
                <a:latin typeface="Open Sans Bold Italics"/>
                <a:ea typeface="Open Sans Bold Italics"/>
                <a:cs typeface="Open Sans Bold Italics"/>
                <a:sym typeface="Open Sans Bold Italics"/>
              </a:rPr>
              <a:t>hành khách không trung thành</a:t>
            </a:r>
            <a:r>
              <a:rPr lang="en-US" sz="1999">
                <a:solidFill>
                  <a:srgbClr val="000000"/>
                </a:solidFill>
                <a:latin typeface="Open Sans"/>
                <a:ea typeface="Open Sans"/>
                <a:cs typeface="Open Sans"/>
                <a:sym typeface="Open Sans"/>
              </a:rPr>
              <a:t> có tỷ lệ hài lòng khá thấp, khoảng 24%. Nhưng cả 2 nhóm khách hàng này đều có tỉ lệ không hài lòng cao hơn tỷ lệ hài lòng.</a:t>
            </a:r>
          </a:p>
        </p:txBody>
      </p:sp>
      <p:sp>
        <p:nvSpPr>
          <p:cNvPr name="AutoShape 10" id="10"/>
          <p:cNvSpPr/>
          <p:nvPr/>
        </p:nvSpPr>
        <p:spPr>
          <a:xfrm rot="0">
            <a:off x="1028700" y="5566356"/>
            <a:ext cx="16148681" cy="66136"/>
          </a:xfrm>
          <a:prstGeom prst="rect">
            <a:avLst/>
          </a:prstGeom>
          <a:gradFill rotWithShape="true">
            <a:gsLst>
              <a:gs pos="0">
                <a:srgbClr val="000000">
                  <a:alpha val="100000"/>
                </a:srgbClr>
              </a:gs>
              <a:gs pos="100000">
                <a:srgbClr val="3533CD">
                  <a:alpha val="100000"/>
                </a:srgbClr>
              </a:gs>
            </a:gsLst>
            <a:lin ang="0"/>
          </a:gradFill>
        </p:spPr>
      </p:sp>
      <p:grpSp>
        <p:nvGrpSpPr>
          <p:cNvPr name="Group 11" id="11"/>
          <p:cNvGrpSpPr/>
          <p:nvPr/>
        </p:nvGrpSpPr>
        <p:grpSpPr>
          <a:xfrm rot="0">
            <a:off x="17835213" y="7511386"/>
            <a:ext cx="452787" cy="2194624"/>
            <a:chOff x="0" y="0"/>
            <a:chExt cx="293277" cy="1421492"/>
          </a:xfrm>
        </p:grpSpPr>
        <p:sp>
          <p:nvSpPr>
            <p:cNvPr name="Freeform 12" id="12"/>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263F6B"/>
            </a:solidFill>
          </p:spPr>
        </p:sp>
      </p:grpSp>
      <p:grpSp>
        <p:nvGrpSpPr>
          <p:cNvPr name="Group 13" id="13"/>
          <p:cNvGrpSpPr/>
          <p:nvPr/>
        </p:nvGrpSpPr>
        <p:grpSpPr>
          <a:xfrm rot="0">
            <a:off x="0" y="407550"/>
            <a:ext cx="452787" cy="2194624"/>
            <a:chOff x="0" y="0"/>
            <a:chExt cx="293277" cy="1421492"/>
          </a:xfrm>
        </p:grpSpPr>
        <p:sp>
          <p:nvSpPr>
            <p:cNvPr name="Freeform 14" id="14"/>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263F6B"/>
            </a:solidFill>
          </p:spPr>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37637" y="2799742"/>
            <a:ext cx="5404887" cy="1991274"/>
          </a:xfrm>
          <a:custGeom>
            <a:avLst/>
            <a:gdLst/>
            <a:ahLst/>
            <a:cxnLst/>
            <a:rect r="r" b="b" t="t" l="l"/>
            <a:pathLst>
              <a:path h="1991274" w="5404887">
                <a:moveTo>
                  <a:pt x="0" y="0"/>
                </a:moveTo>
                <a:lnTo>
                  <a:pt x="5404887" y="0"/>
                </a:lnTo>
                <a:lnTo>
                  <a:pt x="5404887" y="1991274"/>
                </a:lnTo>
                <a:lnTo>
                  <a:pt x="0" y="1991274"/>
                </a:lnTo>
                <a:lnTo>
                  <a:pt x="0" y="0"/>
                </a:lnTo>
                <a:close/>
              </a:path>
            </a:pathLst>
          </a:custGeom>
          <a:blipFill>
            <a:blip r:embed="rId2"/>
            <a:stretch>
              <a:fillRect l="0" t="0" r="0" b="0"/>
            </a:stretch>
          </a:blipFill>
        </p:spPr>
      </p:sp>
      <p:sp>
        <p:nvSpPr>
          <p:cNvPr name="Freeform 3" id="3"/>
          <p:cNvSpPr/>
          <p:nvPr/>
        </p:nvSpPr>
        <p:spPr>
          <a:xfrm flipH="false" flipV="false" rot="0">
            <a:off x="2137637" y="6293149"/>
            <a:ext cx="4305526" cy="2492673"/>
          </a:xfrm>
          <a:custGeom>
            <a:avLst/>
            <a:gdLst/>
            <a:ahLst/>
            <a:cxnLst/>
            <a:rect r="r" b="b" t="t" l="l"/>
            <a:pathLst>
              <a:path h="2492673" w="4305526">
                <a:moveTo>
                  <a:pt x="0" y="0"/>
                </a:moveTo>
                <a:lnTo>
                  <a:pt x="4305525" y="0"/>
                </a:lnTo>
                <a:lnTo>
                  <a:pt x="4305525" y="2492673"/>
                </a:lnTo>
                <a:lnTo>
                  <a:pt x="0" y="2492673"/>
                </a:lnTo>
                <a:lnTo>
                  <a:pt x="0" y="0"/>
                </a:lnTo>
                <a:close/>
              </a:path>
            </a:pathLst>
          </a:custGeom>
          <a:blipFill>
            <a:blip r:embed="rId3"/>
            <a:stretch>
              <a:fillRect l="0" t="0" r="0" b="0"/>
            </a:stretch>
          </a:blipFill>
        </p:spPr>
      </p:sp>
      <p:sp>
        <p:nvSpPr>
          <p:cNvPr name="TextBox 4" id="4"/>
          <p:cNvSpPr txBox="true"/>
          <p:nvPr/>
        </p:nvSpPr>
        <p:spPr>
          <a:xfrm rot="0">
            <a:off x="1028700" y="1000125"/>
            <a:ext cx="15562890" cy="5995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NHÓM BIẾN VỀ TÍNH CHẤT CHUYẾN BAY</a:t>
            </a:r>
          </a:p>
        </p:txBody>
      </p:sp>
      <p:sp>
        <p:nvSpPr>
          <p:cNvPr name="TextBox 5" id="5"/>
          <p:cNvSpPr txBox="true"/>
          <p:nvPr/>
        </p:nvSpPr>
        <p:spPr>
          <a:xfrm rot="0">
            <a:off x="1569045" y="2141771"/>
            <a:ext cx="6779825" cy="404776"/>
          </a:xfrm>
          <a:prstGeom prst="rect">
            <a:avLst/>
          </a:prstGeom>
        </p:spPr>
        <p:txBody>
          <a:bodyPr anchor="t" rtlCol="false" tIns="0" lIns="0" bIns="0" rIns="0">
            <a:spAutoFit/>
          </a:bodyPr>
          <a:lstStyle/>
          <a:p>
            <a:pPr algn="l">
              <a:lnSpc>
                <a:spcPts val="3322"/>
              </a:lnSpc>
            </a:pPr>
            <a:r>
              <a:rPr lang="en-US" sz="2595" i="true">
                <a:solidFill>
                  <a:srgbClr val="000000"/>
                </a:solidFill>
                <a:latin typeface="Montserrat Extra-Bold Italics"/>
                <a:ea typeface="Montserrat Extra-Bold Italics"/>
                <a:cs typeface="Montserrat Extra-Bold Italics"/>
                <a:sym typeface="Montserrat Extra-Bold Italics"/>
              </a:rPr>
              <a:t>1. TYPE OF TRAVEL VS SATISFACTION</a:t>
            </a:r>
          </a:p>
        </p:txBody>
      </p:sp>
      <p:sp>
        <p:nvSpPr>
          <p:cNvPr name="TextBox 6" id="6"/>
          <p:cNvSpPr txBox="true"/>
          <p:nvPr/>
        </p:nvSpPr>
        <p:spPr>
          <a:xfrm rot="0">
            <a:off x="1718335" y="5618872"/>
            <a:ext cx="5144129" cy="411734"/>
          </a:xfrm>
          <a:prstGeom prst="rect">
            <a:avLst/>
          </a:prstGeom>
        </p:spPr>
        <p:txBody>
          <a:bodyPr anchor="t" rtlCol="false" tIns="0" lIns="0" bIns="0" rIns="0">
            <a:spAutoFit/>
          </a:bodyPr>
          <a:lstStyle/>
          <a:p>
            <a:pPr algn="l">
              <a:lnSpc>
                <a:spcPts val="3327"/>
              </a:lnSpc>
            </a:pPr>
            <a:r>
              <a:rPr lang="en-US" sz="2599" i="true">
                <a:solidFill>
                  <a:srgbClr val="000000"/>
                </a:solidFill>
                <a:latin typeface="Montserrat Extra-Bold Italics"/>
                <a:ea typeface="Montserrat Extra-Bold Italics"/>
                <a:cs typeface="Montserrat Extra-Bold Italics"/>
                <a:sym typeface="Montserrat Extra-Bold Italics"/>
              </a:rPr>
              <a:t>2. CLASS VS SATISFACTION</a:t>
            </a:r>
          </a:p>
        </p:txBody>
      </p:sp>
      <p:sp>
        <p:nvSpPr>
          <p:cNvPr name="TextBox 7" id="7"/>
          <p:cNvSpPr txBox="true"/>
          <p:nvPr/>
        </p:nvSpPr>
        <p:spPr>
          <a:xfrm rot="0">
            <a:off x="8348870" y="2857422"/>
            <a:ext cx="8242720" cy="1736933"/>
          </a:xfrm>
          <a:prstGeom prst="rect">
            <a:avLst/>
          </a:prstGeom>
        </p:spPr>
        <p:txBody>
          <a:bodyPr anchor="t" rtlCol="false" tIns="0" lIns="0" bIns="0" rIns="0">
            <a:spAutoFit/>
          </a:bodyPr>
          <a:lstStyle/>
          <a:p>
            <a:pPr algn="l">
              <a:lnSpc>
                <a:spcPts val="3488"/>
              </a:lnSpc>
            </a:pPr>
            <a:r>
              <a:rPr lang="en-US" sz="2491" spc="74">
                <a:solidFill>
                  <a:srgbClr val="000000"/>
                </a:solidFill>
                <a:latin typeface="Open Sans"/>
                <a:ea typeface="Open Sans"/>
                <a:cs typeface="Open Sans"/>
                <a:sym typeface="Open Sans"/>
              </a:rPr>
              <a:t>Mục đích chuyến bay là </a:t>
            </a:r>
            <a:r>
              <a:rPr lang="en-US" b="true" sz="2491" i="true" spc="74">
                <a:solidFill>
                  <a:srgbClr val="000000"/>
                </a:solidFill>
                <a:latin typeface="Open Sans Bold Italics"/>
                <a:ea typeface="Open Sans Bold Italics"/>
                <a:cs typeface="Open Sans Bold Italics"/>
                <a:sym typeface="Open Sans Bold Italics"/>
              </a:rPr>
              <a:t>công tác kinh doanh</a:t>
            </a:r>
            <a:r>
              <a:rPr lang="en-US" sz="2491" spc="74">
                <a:solidFill>
                  <a:srgbClr val="000000"/>
                </a:solidFill>
                <a:latin typeface="Open Sans"/>
                <a:ea typeface="Open Sans"/>
                <a:cs typeface="Open Sans"/>
                <a:sym typeface="Open Sans"/>
              </a:rPr>
              <a:t> thì khách hàng sẽ có sự hài lòng lớn hơn (58%) so với nhóm khách hàng đi </a:t>
            </a:r>
            <a:r>
              <a:rPr lang="en-US" b="true" sz="2491" i="true" spc="74">
                <a:solidFill>
                  <a:srgbClr val="000000"/>
                </a:solidFill>
                <a:latin typeface="Open Sans Bold Italics"/>
                <a:ea typeface="Open Sans Bold Italics"/>
                <a:cs typeface="Open Sans Bold Italics"/>
                <a:sym typeface="Open Sans Bold Italics"/>
              </a:rPr>
              <a:t>du lịch cá nhân</a:t>
            </a:r>
            <a:r>
              <a:rPr lang="en-US" sz="2491" spc="74">
                <a:solidFill>
                  <a:srgbClr val="000000"/>
                </a:solidFill>
                <a:latin typeface="Open Sans"/>
                <a:ea typeface="Open Sans"/>
                <a:cs typeface="Open Sans"/>
                <a:sym typeface="Open Sans"/>
              </a:rPr>
              <a:t> (chỉ khoảng 10%)</a:t>
            </a:r>
          </a:p>
        </p:txBody>
      </p:sp>
      <p:sp>
        <p:nvSpPr>
          <p:cNvPr name="TextBox 8" id="8"/>
          <p:cNvSpPr txBox="true"/>
          <p:nvPr/>
        </p:nvSpPr>
        <p:spPr>
          <a:xfrm rot="0">
            <a:off x="7258549" y="6334066"/>
            <a:ext cx="9643664" cy="2175083"/>
          </a:xfrm>
          <a:prstGeom prst="rect">
            <a:avLst/>
          </a:prstGeom>
        </p:spPr>
        <p:txBody>
          <a:bodyPr anchor="t" rtlCol="false" tIns="0" lIns="0" bIns="0" rIns="0">
            <a:spAutoFit/>
          </a:bodyPr>
          <a:lstStyle/>
          <a:p>
            <a:pPr algn="l">
              <a:lnSpc>
                <a:spcPts val="3488"/>
              </a:lnSpc>
            </a:pPr>
            <a:r>
              <a:rPr lang="en-US" sz="2491" spc="74">
                <a:solidFill>
                  <a:srgbClr val="000000"/>
                </a:solidFill>
                <a:latin typeface="Open Sans"/>
                <a:ea typeface="Open Sans"/>
                <a:cs typeface="Open Sans"/>
                <a:sym typeface="Open Sans"/>
              </a:rPr>
              <a:t>Khách hàng sử dụng hạng </a:t>
            </a:r>
            <a:r>
              <a:rPr lang="en-US" b="true" sz="2491" i="true" spc="74">
                <a:solidFill>
                  <a:srgbClr val="000000"/>
                </a:solidFill>
                <a:latin typeface="Open Sans Bold Italics"/>
                <a:ea typeface="Open Sans Bold Italics"/>
                <a:cs typeface="Open Sans Bold Italics"/>
                <a:sym typeface="Open Sans Bold Italics"/>
              </a:rPr>
              <a:t>thương gia</a:t>
            </a:r>
            <a:r>
              <a:rPr lang="en-US" sz="2491" spc="74">
                <a:solidFill>
                  <a:srgbClr val="000000"/>
                </a:solidFill>
                <a:latin typeface="Open Sans"/>
                <a:ea typeface="Open Sans"/>
                <a:cs typeface="Open Sans"/>
                <a:sym typeface="Open Sans"/>
              </a:rPr>
              <a:t> (Business) sẽ có sự hài lòng lớn hơn so với những khách hàng sử dụng hạng </a:t>
            </a:r>
            <a:r>
              <a:rPr lang="en-US" b="true" sz="2491" i="true" spc="74">
                <a:solidFill>
                  <a:srgbClr val="000000"/>
                </a:solidFill>
                <a:latin typeface="Open Sans Bold Italics"/>
                <a:ea typeface="Open Sans Bold Italics"/>
                <a:cs typeface="Open Sans Bold Italics"/>
                <a:sym typeface="Open Sans Bold Italics"/>
              </a:rPr>
              <a:t>phổ thông</a:t>
            </a:r>
            <a:r>
              <a:rPr lang="en-US" sz="2491" spc="74">
                <a:solidFill>
                  <a:srgbClr val="000000"/>
                </a:solidFill>
                <a:latin typeface="Open Sans"/>
                <a:ea typeface="Open Sans"/>
                <a:cs typeface="Open Sans"/>
                <a:sym typeface="Open Sans"/>
              </a:rPr>
              <a:t> (Eco) và</a:t>
            </a:r>
            <a:r>
              <a:rPr lang="en-US" b="true" sz="2491" i="true" spc="74">
                <a:solidFill>
                  <a:srgbClr val="000000"/>
                </a:solidFill>
                <a:latin typeface="Open Sans Bold Italics"/>
                <a:ea typeface="Open Sans Bold Italics"/>
                <a:cs typeface="Open Sans Bold Italics"/>
                <a:sym typeface="Open Sans Bold Italics"/>
              </a:rPr>
              <a:t> hạng phổ thông đặc biệt</a:t>
            </a:r>
            <a:r>
              <a:rPr lang="en-US" sz="2491" spc="74">
                <a:solidFill>
                  <a:srgbClr val="000000"/>
                </a:solidFill>
                <a:latin typeface="Open Sans"/>
                <a:ea typeface="Open Sans"/>
                <a:cs typeface="Open Sans"/>
                <a:sym typeface="Open Sans"/>
              </a:rPr>
              <a:t> (Eco Plus). Thật thú vị khi có sự khác biệt khá lớn về mức độ hài lòng giữa hạng eco và business.</a:t>
            </a:r>
          </a:p>
        </p:txBody>
      </p:sp>
      <p:sp>
        <p:nvSpPr>
          <p:cNvPr name="AutoShape 9" id="9"/>
          <p:cNvSpPr/>
          <p:nvPr/>
        </p:nvSpPr>
        <p:spPr>
          <a:xfrm rot="0">
            <a:off x="877247" y="5181261"/>
            <a:ext cx="16148681" cy="66136"/>
          </a:xfrm>
          <a:prstGeom prst="rect">
            <a:avLst/>
          </a:prstGeom>
          <a:gradFill rotWithShape="true">
            <a:gsLst>
              <a:gs pos="0">
                <a:srgbClr val="000000">
                  <a:alpha val="100000"/>
                </a:srgbClr>
              </a:gs>
              <a:gs pos="100000">
                <a:srgbClr val="3533CD">
                  <a:alpha val="100000"/>
                </a:srgbClr>
              </a:gs>
            </a:gsLst>
            <a:lin ang="0"/>
          </a:gradFill>
        </p:spPr>
      </p:sp>
      <p:grpSp>
        <p:nvGrpSpPr>
          <p:cNvPr name="Group 10" id="10"/>
          <p:cNvGrpSpPr/>
          <p:nvPr/>
        </p:nvGrpSpPr>
        <p:grpSpPr>
          <a:xfrm rot="0">
            <a:off x="0" y="407550"/>
            <a:ext cx="452787" cy="2194624"/>
            <a:chOff x="0" y="0"/>
            <a:chExt cx="293277" cy="1421492"/>
          </a:xfrm>
        </p:grpSpPr>
        <p:sp>
          <p:nvSpPr>
            <p:cNvPr name="Freeform 11" id="11"/>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263F6B"/>
            </a:solidFill>
          </p:spPr>
        </p:sp>
      </p:grpSp>
      <p:grpSp>
        <p:nvGrpSpPr>
          <p:cNvPr name="Group 12" id="12"/>
          <p:cNvGrpSpPr/>
          <p:nvPr/>
        </p:nvGrpSpPr>
        <p:grpSpPr>
          <a:xfrm rot="0">
            <a:off x="17835213" y="7511386"/>
            <a:ext cx="452787" cy="2194624"/>
            <a:chOff x="0" y="0"/>
            <a:chExt cx="293277" cy="1421492"/>
          </a:xfrm>
        </p:grpSpPr>
        <p:sp>
          <p:nvSpPr>
            <p:cNvPr name="Freeform 13" id="13"/>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263F6B"/>
            </a:solidFill>
          </p:spPr>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5342" y="2465896"/>
            <a:ext cx="16297316" cy="4935172"/>
          </a:xfrm>
          <a:custGeom>
            <a:avLst/>
            <a:gdLst/>
            <a:ahLst/>
            <a:cxnLst/>
            <a:rect r="r" b="b" t="t" l="l"/>
            <a:pathLst>
              <a:path h="4935172" w="16297316">
                <a:moveTo>
                  <a:pt x="0" y="0"/>
                </a:moveTo>
                <a:lnTo>
                  <a:pt x="16297316" y="0"/>
                </a:lnTo>
                <a:lnTo>
                  <a:pt x="16297316" y="4935172"/>
                </a:lnTo>
                <a:lnTo>
                  <a:pt x="0" y="4935172"/>
                </a:lnTo>
                <a:lnTo>
                  <a:pt x="0" y="0"/>
                </a:lnTo>
                <a:close/>
              </a:path>
            </a:pathLst>
          </a:custGeom>
          <a:blipFill>
            <a:blip r:embed="rId2"/>
            <a:stretch>
              <a:fillRect l="0" t="0" r="0" b="-767"/>
            </a:stretch>
          </a:blipFill>
        </p:spPr>
      </p:sp>
      <p:sp>
        <p:nvSpPr>
          <p:cNvPr name="TextBox 3" id="3"/>
          <p:cNvSpPr txBox="true"/>
          <p:nvPr/>
        </p:nvSpPr>
        <p:spPr>
          <a:xfrm rot="0">
            <a:off x="1028700" y="1384504"/>
            <a:ext cx="12923946" cy="474345"/>
          </a:xfrm>
          <a:prstGeom prst="rect">
            <a:avLst/>
          </a:prstGeom>
        </p:spPr>
        <p:txBody>
          <a:bodyPr anchor="t" rtlCol="false" tIns="0" lIns="0" bIns="0" rIns="0">
            <a:spAutoFit/>
          </a:bodyPr>
          <a:lstStyle/>
          <a:p>
            <a:pPr algn="l">
              <a:lnSpc>
                <a:spcPts val="3840"/>
              </a:lnSpc>
            </a:pPr>
            <a:r>
              <a:rPr lang="en-US" sz="3000" i="true">
                <a:solidFill>
                  <a:srgbClr val="000000"/>
                </a:solidFill>
                <a:latin typeface="Montserrat Extra-Bold Italics"/>
                <a:ea typeface="Montserrat Extra-Bold Italics"/>
                <a:cs typeface="Montserrat Extra-Bold Italics"/>
                <a:sym typeface="Montserrat Extra-Bold Italics"/>
              </a:rPr>
              <a:t>FLIGHT DISTANCE, TYPE OF TRAVEL, CLASS -&gt; SATISFACTION</a:t>
            </a:r>
          </a:p>
        </p:txBody>
      </p:sp>
      <p:sp>
        <p:nvSpPr>
          <p:cNvPr name="TextBox 4" id="4"/>
          <p:cNvSpPr txBox="true"/>
          <p:nvPr/>
        </p:nvSpPr>
        <p:spPr>
          <a:xfrm rot="0">
            <a:off x="1135901" y="7970015"/>
            <a:ext cx="16016199" cy="1099185"/>
          </a:xfrm>
          <a:prstGeom prst="rect">
            <a:avLst/>
          </a:prstGeom>
        </p:spPr>
        <p:txBody>
          <a:bodyPr anchor="t" rtlCol="false" tIns="0" lIns="0" bIns="0" rIns="0">
            <a:spAutoFit/>
          </a:bodyPr>
          <a:lstStyle/>
          <a:p>
            <a:pPr algn="l">
              <a:lnSpc>
                <a:spcPts val="2940"/>
              </a:lnSpc>
            </a:pPr>
            <a:r>
              <a:rPr lang="en-US" sz="2100" spc="63">
                <a:solidFill>
                  <a:srgbClr val="000000"/>
                </a:solidFill>
                <a:latin typeface="Open Sans"/>
                <a:ea typeface="Open Sans"/>
                <a:cs typeface="Open Sans"/>
                <a:sym typeface="Open Sans"/>
              </a:rPr>
              <a:t>Đối với các chuyến công tác ở hạng thương gia (business travel), số lượng hành khách hài lòng khá cao vì quãng đường bay dài hơn. Đối với các hạng khác và các độ dài khác nhau của chuyến bay, hành khách hài lòng và không hài lòng có sự phân bổ gần như bằng nhau.</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05230" y="2154311"/>
            <a:ext cx="16117010" cy="5978378"/>
          </a:xfrm>
          <a:custGeom>
            <a:avLst/>
            <a:gdLst/>
            <a:ahLst/>
            <a:cxnLst/>
            <a:rect r="r" b="b" t="t" l="l"/>
            <a:pathLst>
              <a:path h="5978378" w="16117010">
                <a:moveTo>
                  <a:pt x="0" y="0"/>
                </a:moveTo>
                <a:lnTo>
                  <a:pt x="16117010" y="0"/>
                </a:lnTo>
                <a:lnTo>
                  <a:pt x="16117010" y="5978378"/>
                </a:lnTo>
                <a:lnTo>
                  <a:pt x="0" y="5978378"/>
                </a:lnTo>
                <a:lnTo>
                  <a:pt x="0" y="0"/>
                </a:lnTo>
                <a:close/>
              </a:path>
            </a:pathLst>
          </a:custGeom>
          <a:blipFill>
            <a:blip r:embed="rId2"/>
            <a:stretch>
              <a:fillRect l="0" t="-845" r="-704" b="-845"/>
            </a:stretch>
          </a:blipFill>
        </p:spPr>
      </p:sp>
      <p:sp>
        <p:nvSpPr>
          <p:cNvPr name="TextBox 3" id="3"/>
          <p:cNvSpPr txBox="true"/>
          <p:nvPr/>
        </p:nvSpPr>
        <p:spPr>
          <a:xfrm rot="0">
            <a:off x="668998" y="429134"/>
            <a:ext cx="15562890" cy="635634"/>
          </a:xfrm>
          <a:prstGeom prst="rect">
            <a:avLst/>
          </a:prstGeom>
        </p:spPr>
        <p:txBody>
          <a:bodyPr anchor="t" rtlCol="false" tIns="0" lIns="0" bIns="0" rIns="0">
            <a:spAutoFit/>
          </a:bodyPr>
          <a:lstStyle/>
          <a:p>
            <a:pPr algn="l">
              <a:lnSpc>
                <a:spcPts val="5120"/>
              </a:lnSpc>
            </a:pPr>
            <a:r>
              <a:rPr lang="en-US" sz="4000" i="true">
                <a:solidFill>
                  <a:srgbClr val="000000"/>
                </a:solidFill>
                <a:latin typeface="Montserrat Extra-Bold Italics"/>
                <a:ea typeface="Montserrat Extra-Bold Italics"/>
                <a:cs typeface="Montserrat Extra-Bold Italics"/>
                <a:sym typeface="Montserrat Extra-Bold Italics"/>
              </a:rPr>
              <a:t>NHÓM BIẾN VỀ DỊCH VỤ TRONG CHUYẾN BAY</a:t>
            </a:r>
          </a:p>
        </p:txBody>
      </p:sp>
      <p:sp>
        <p:nvSpPr>
          <p:cNvPr name="TextBox 4" id="4"/>
          <p:cNvSpPr txBox="true"/>
          <p:nvPr/>
        </p:nvSpPr>
        <p:spPr>
          <a:xfrm rot="0">
            <a:off x="848435" y="8441934"/>
            <a:ext cx="16230600" cy="848487"/>
          </a:xfrm>
          <a:prstGeom prst="rect">
            <a:avLst/>
          </a:prstGeom>
        </p:spPr>
        <p:txBody>
          <a:bodyPr anchor="t" rtlCol="false" tIns="0" lIns="0" bIns="0" rIns="0">
            <a:spAutoFit/>
          </a:bodyPr>
          <a:lstStyle/>
          <a:p>
            <a:pPr algn="l">
              <a:lnSpc>
                <a:spcPts val="2304"/>
              </a:lnSpc>
              <a:spcBef>
                <a:spcPct val="0"/>
              </a:spcBef>
            </a:pPr>
            <a:r>
              <a:rPr lang="en-US" sz="1800">
                <a:solidFill>
                  <a:srgbClr val="000000"/>
                </a:solidFill>
                <a:latin typeface="Open Sans"/>
                <a:ea typeface="Open Sans"/>
                <a:cs typeface="Open Sans"/>
                <a:sym typeface="Open Sans"/>
              </a:rPr>
              <a:t>Thật thú vị khi thấy rằng hành khách hạng Eco Plus hầu hết hài lòng khi không có dịch vụ wi-fi trên chuyến bay (điểm 0) và giải trí trên máy bay ở mức trung bình (điểm từ 2 - 4). Đối với hành khách hạng Thương gia, chỉ có dịch vụ giải trí trên máy bay ở mức cao nhất (điểm 5) mới có thể khiến họ hài lòng. Đối với hành khách Eco, mức độ giải trí trên chuyến bay cao (điểm từ 3 - 5) và tính khả dụng của dịch vụ wi-fi rất cao (điểm 5) có thể khiến họ hài lòng</a:t>
            </a:r>
          </a:p>
        </p:txBody>
      </p:sp>
      <p:sp>
        <p:nvSpPr>
          <p:cNvPr name="TextBox 5" id="5"/>
          <p:cNvSpPr txBox="true"/>
          <p:nvPr/>
        </p:nvSpPr>
        <p:spPr>
          <a:xfrm rot="0">
            <a:off x="1069660" y="1524563"/>
            <a:ext cx="15722738" cy="404776"/>
          </a:xfrm>
          <a:prstGeom prst="rect">
            <a:avLst/>
          </a:prstGeom>
        </p:spPr>
        <p:txBody>
          <a:bodyPr anchor="t" rtlCol="false" tIns="0" lIns="0" bIns="0" rIns="0">
            <a:spAutoFit/>
          </a:bodyPr>
          <a:lstStyle/>
          <a:p>
            <a:pPr algn="l">
              <a:lnSpc>
                <a:spcPts val="3322"/>
              </a:lnSpc>
            </a:pPr>
            <a:r>
              <a:rPr lang="en-US" sz="2595" i="true">
                <a:solidFill>
                  <a:srgbClr val="000000"/>
                </a:solidFill>
                <a:latin typeface="Montserrat Extra-Bold Italics"/>
                <a:ea typeface="Montserrat Extra-Bold Italics"/>
                <a:cs typeface="Montserrat Extra-Bold Italics"/>
                <a:sym typeface="Montserrat Extra-Bold Italics"/>
              </a:rPr>
              <a:t>1. INFLIGHT WIFI SERVICE, INFLIGHT ENTERTAINMENT BY CLASS VS SATISFACTION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45226" y="303329"/>
            <a:ext cx="15914074" cy="8750173"/>
            <a:chOff x="0" y="0"/>
            <a:chExt cx="21218765" cy="11666897"/>
          </a:xfrm>
        </p:grpSpPr>
        <p:sp>
          <p:nvSpPr>
            <p:cNvPr name="Freeform 3" id="3"/>
            <p:cNvSpPr/>
            <p:nvPr/>
          </p:nvSpPr>
          <p:spPr>
            <a:xfrm flipH="false" flipV="false" rot="0">
              <a:off x="0" y="0"/>
              <a:ext cx="21218765" cy="2030313"/>
            </a:xfrm>
            <a:custGeom>
              <a:avLst/>
              <a:gdLst/>
              <a:ahLst/>
              <a:cxnLst/>
              <a:rect r="r" b="b" t="t" l="l"/>
              <a:pathLst>
                <a:path h="2030313" w="21218765">
                  <a:moveTo>
                    <a:pt x="0" y="0"/>
                  </a:moveTo>
                  <a:lnTo>
                    <a:pt x="21218765" y="0"/>
                  </a:lnTo>
                  <a:lnTo>
                    <a:pt x="21218765" y="2030313"/>
                  </a:lnTo>
                  <a:lnTo>
                    <a:pt x="0" y="2030313"/>
                  </a:lnTo>
                  <a:lnTo>
                    <a:pt x="0" y="0"/>
                  </a:lnTo>
                  <a:close/>
                </a:path>
              </a:pathLst>
            </a:custGeom>
            <a:blipFill>
              <a:blip r:embed="rId2"/>
              <a:stretch>
                <a:fillRect l="0" t="0" r="0" b="0"/>
              </a:stretch>
            </a:blipFill>
          </p:spPr>
        </p:sp>
        <p:sp>
          <p:nvSpPr>
            <p:cNvPr name="Freeform 4" id="4"/>
            <p:cNvSpPr/>
            <p:nvPr/>
          </p:nvSpPr>
          <p:spPr>
            <a:xfrm flipH="false" flipV="false" rot="0">
              <a:off x="0" y="2356931"/>
              <a:ext cx="21206201" cy="2065023"/>
            </a:xfrm>
            <a:custGeom>
              <a:avLst/>
              <a:gdLst/>
              <a:ahLst/>
              <a:cxnLst/>
              <a:rect r="r" b="b" t="t" l="l"/>
              <a:pathLst>
                <a:path h="2065023" w="21206201">
                  <a:moveTo>
                    <a:pt x="0" y="0"/>
                  </a:moveTo>
                  <a:lnTo>
                    <a:pt x="21206201" y="0"/>
                  </a:lnTo>
                  <a:lnTo>
                    <a:pt x="21206201" y="2065023"/>
                  </a:lnTo>
                  <a:lnTo>
                    <a:pt x="0" y="2065023"/>
                  </a:lnTo>
                  <a:lnTo>
                    <a:pt x="0" y="0"/>
                  </a:lnTo>
                  <a:close/>
                </a:path>
              </a:pathLst>
            </a:custGeom>
            <a:blipFill>
              <a:blip r:embed="rId3"/>
              <a:stretch>
                <a:fillRect l="0" t="0" r="0" b="0"/>
              </a:stretch>
            </a:blipFill>
          </p:spPr>
        </p:sp>
        <p:sp>
          <p:nvSpPr>
            <p:cNvPr name="Freeform 5" id="5"/>
            <p:cNvSpPr/>
            <p:nvPr/>
          </p:nvSpPr>
          <p:spPr>
            <a:xfrm flipH="false" flipV="false" rot="0">
              <a:off x="0" y="4741787"/>
              <a:ext cx="21184394" cy="2104541"/>
            </a:xfrm>
            <a:custGeom>
              <a:avLst/>
              <a:gdLst/>
              <a:ahLst/>
              <a:cxnLst/>
              <a:rect r="r" b="b" t="t" l="l"/>
              <a:pathLst>
                <a:path h="2104541" w="21184394">
                  <a:moveTo>
                    <a:pt x="0" y="0"/>
                  </a:moveTo>
                  <a:lnTo>
                    <a:pt x="21184394" y="0"/>
                  </a:lnTo>
                  <a:lnTo>
                    <a:pt x="21184394" y="2104541"/>
                  </a:lnTo>
                  <a:lnTo>
                    <a:pt x="0" y="2104541"/>
                  </a:lnTo>
                  <a:lnTo>
                    <a:pt x="0" y="0"/>
                  </a:lnTo>
                  <a:close/>
                </a:path>
              </a:pathLst>
            </a:custGeom>
            <a:blipFill>
              <a:blip r:embed="rId4"/>
              <a:stretch>
                <a:fillRect l="0" t="0" r="0" b="0"/>
              </a:stretch>
            </a:blipFill>
          </p:spPr>
        </p:sp>
        <p:sp>
          <p:nvSpPr>
            <p:cNvPr name="Freeform 6" id="6"/>
            <p:cNvSpPr/>
            <p:nvPr/>
          </p:nvSpPr>
          <p:spPr>
            <a:xfrm flipH="false" flipV="false" rot="0">
              <a:off x="0" y="7166161"/>
              <a:ext cx="21122212" cy="2104280"/>
            </a:xfrm>
            <a:custGeom>
              <a:avLst/>
              <a:gdLst/>
              <a:ahLst/>
              <a:cxnLst/>
              <a:rect r="r" b="b" t="t" l="l"/>
              <a:pathLst>
                <a:path h="2104280" w="21122212">
                  <a:moveTo>
                    <a:pt x="0" y="0"/>
                  </a:moveTo>
                  <a:lnTo>
                    <a:pt x="21122212" y="0"/>
                  </a:lnTo>
                  <a:lnTo>
                    <a:pt x="21122212" y="2104281"/>
                  </a:lnTo>
                  <a:lnTo>
                    <a:pt x="0" y="2104281"/>
                  </a:lnTo>
                  <a:lnTo>
                    <a:pt x="0" y="0"/>
                  </a:lnTo>
                  <a:close/>
                </a:path>
              </a:pathLst>
            </a:custGeom>
            <a:blipFill>
              <a:blip r:embed="rId5"/>
              <a:stretch>
                <a:fillRect l="0" t="0" r="0" b="0"/>
              </a:stretch>
            </a:blipFill>
          </p:spPr>
        </p:sp>
        <p:sp>
          <p:nvSpPr>
            <p:cNvPr name="Freeform 7" id="7"/>
            <p:cNvSpPr/>
            <p:nvPr/>
          </p:nvSpPr>
          <p:spPr>
            <a:xfrm flipH="false" flipV="false" rot="0">
              <a:off x="0" y="9590275"/>
              <a:ext cx="21122212" cy="2076622"/>
            </a:xfrm>
            <a:custGeom>
              <a:avLst/>
              <a:gdLst/>
              <a:ahLst/>
              <a:cxnLst/>
              <a:rect r="r" b="b" t="t" l="l"/>
              <a:pathLst>
                <a:path h="2076622" w="21122212">
                  <a:moveTo>
                    <a:pt x="0" y="0"/>
                  </a:moveTo>
                  <a:lnTo>
                    <a:pt x="21122212" y="0"/>
                  </a:lnTo>
                  <a:lnTo>
                    <a:pt x="21122212" y="2076622"/>
                  </a:lnTo>
                  <a:lnTo>
                    <a:pt x="0" y="2076622"/>
                  </a:lnTo>
                  <a:lnTo>
                    <a:pt x="0" y="0"/>
                  </a:lnTo>
                  <a:close/>
                </a:path>
              </a:pathLst>
            </a:custGeom>
            <a:blipFill>
              <a:blip r:embed="rId6"/>
              <a:stretch>
                <a:fillRect l="0" t="0" r="0" b="0"/>
              </a:stretch>
            </a:blipFill>
          </p:spPr>
        </p:sp>
      </p:grpSp>
      <p:sp>
        <p:nvSpPr>
          <p:cNvPr name="TextBox 8" id="8"/>
          <p:cNvSpPr txBox="true"/>
          <p:nvPr/>
        </p:nvSpPr>
        <p:spPr>
          <a:xfrm rot="0">
            <a:off x="1345226" y="9239250"/>
            <a:ext cx="16027899" cy="304546"/>
          </a:xfrm>
          <a:prstGeom prst="rect">
            <a:avLst/>
          </a:prstGeom>
        </p:spPr>
        <p:txBody>
          <a:bodyPr anchor="t" rtlCol="false" tIns="0" lIns="0" bIns="0" rIns="0">
            <a:spAutoFit/>
          </a:bodyPr>
          <a:lstStyle/>
          <a:p>
            <a:pPr algn="l">
              <a:lnSpc>
                <a:spcPts val="2431"/>
              </a:lnSpc>
              <a:spcBef>
                <a:spcPct val="0"/>
              </a:spcBef>
            </a:pPr>
            <a:r>
              <a:rPr lang="en-US" sz="1899">
                <a:solidFill>
                  <a:srgbClr val="000000"/>
                </a:solidFill>
                <a:latin typeface="Open Sans"/>
                <a:ea typeface="Open Sans"/>
                <a:cs typeface="Open Sans"/>
                <a:sym typeface="Open Sans"/>
              </a:rPr>
              <a:t>Đối với tất cả các tính năng này, hành khách hài lòng thuộc nhóm người cho điểm 4 và 5. Dưới mức 4, hành khách hầu hết không hài lòng</a:t>
            </a:r>
          </a:p>
        </p:txBody>
      </p:sp>
      <p:sp>
        <p:nvSpPr>
          <p:cNvPr name="TextBox 9" id="9"/>
          <p:cNvSpPr txBox="true"/>
          <p:nvPr/>
        </p:nvSpPr>
        <p:spPr>
          <a:xfrm rot="-5400000">
            <a:off x="-1637340" y="2844753"/>
            <a:ext cx="4920304" cy="411776"/>
          </a:xfrm>
          <a:prstGeom prst="rect">
            <a:avLst/>
          </a:prstGeom>
        </p:spPr>
        <p:txBody>
          <a:bodyPr anchor="t" rtlCol="false" tIns="0" lIns="0" bIns="0" rIns="0">
            <a:spAutoFit/>
          </a:bodyPr>
          <a:lstStyle/>
          <a:p>
            <a:pPr algn="l">
              <a:lnSpc>
                <a:spcPts val="3322"/>
              </a:lnSpc>
            </a:pPr>
            <a:r>
              <a:rPr lang="en-US" sz="2595" i="true">
                <a:solidFill>
                  <a:srgbClr val="000000"/>
                </a:solidFill>
                <a:latin typeface="Montserrat Extra-Bold Italics"/>
                <a:ea typeface="Montserrat Extra-Bold Italics"/>
                <a:cs typeface="Montserrat Extra-Bold Italics"/>
                <a:sym typeface="Montserrat Extra-Bold Italics"/>
              </a:rPr>
              <a:t>2. MỘT SỐ CÁC BIẾN KHÁC</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473717"/>
            <a:ext cx="16230600" cy="7339566"/>
            <a:chOff x="0" y="0"/>
            <a:chExt cx="21640800" cy="9786088"/>
          </a:xfrm>
        </p:grpSpPr>
        <p:sp>
          <p:nvSpPr>
            <p:cNvPr name="Freeform 3" id="3"/>
            <p:cNvSpPr/>
            <p:nvPr/>
          </p:nvSpPr>
          <p:spPr>
            <a:xfrm flipH="false" flipV="false" rot="0">
              <a:off x="0" y="7612275"/>
              <a:ext cx="21640800" cy="2173813"/>
            </a:xfrm>
            <a:custGeom>
              <a:avLst/>
              <a:gdLst/>
              <a:ahLst/>
              <a:cxnLst/>
              <a:rect r="r" b="b" t="t" l="l"/>
              <a:pathLst>
                <a:path h="2173813" w="21640800">
                  <a:moveTo>
                    <a:pt x="0" y="0"/>
                  </a:moveTo>
                  <a:lnTo>
                    <a:pt x="21640800" y="0"/>
                  </a:lnTo>
                  <a:lnTo>
                    <a:pt x="21640800" y="2173813"/>
                  </a:lnTo>
                  <a:lnTo>
                    <a:pt x="0" y="2173813"/>
                  </a:lnTo>
                  <a:lnTo>
                    <a:pt x="0" y="0"/>
                  </a:lnTo>
                  <a:close/>
                </a:path>
              </a:pathLst>
            </a:custGeom>
            <a:blipFill>
              <a:blip r:embed="rId2"/>
              <a:stretch>
                <a:fillRect l="0" t="0" r="0" b="0"/>
              </a:stretch>
            </a:blipFill>
          </p:spPr>
        </p:sp>
        <p:sp>
          <p:nvSpPr>
            <p:cNvPr name="Freeform 4" id="4"/>
            <p:cNvSpPr/>
            <p:nvPr/>
          </p:nvSpPr>
          <p:spPr>
            <a:xfrm flipH="false" flipV="false" rot="0">
              <a:off x="0" y="5069484"/>
              <a:ext cx="21640800" cy="2222481"/>
            </a:xfrm>
            <a:custGeom>
              <a:avLst/>
              <a:gdLst/>
              <a:ahLst/>
              <a:cxnLst/>
              <a:rect r="r" b="b" t="t" l="l"/>
              <a:pathLst>
                <a:path h="2222481" w="21640800">
                  <a:moveTo>
                    <a:pt x="0" y="0"/>
                  </a:moveTo>
                  <a:lnTo>
                    <a:pt x="21640800" y="0"/>
                  </a:lnTo>
                  <a:lnTo>
                    <a:pt x="21640800" y="2222481"/>
                  </a:lnTo>
                  <a:lnTo>
                    <a:pt x="0" y="2222481"/>
                  </a:lnTo>
                  <a:lnTo>
                    <a:pt x="0" y="0"/>
                  </a:lnTo>
                  <a:close/>
                </a:path>
              </a:pathLst>
            </a:custGeom>
            <a:blipFill>
              <a:blip r:embed="rId3"/>
              <a:stretch>
                <a:fillRect l="0" t="0" r="0" b="0"/>
              </a:stretch>
            </a:blipFill>
          </p:spPr>
        </p:sp>
        <p:sp>
          <p:nvSpPr>
            <p:cNvPr name="Freeform 5" id="5"/>
            <p:cNvSpPr/>
            <p:nvPr/>
          </p:nvSpPr>
          <p:spPr>
            <a:xfrm flipH="false" flipV="false" rot="0">
              <a:off x="0" y="2533337"/>
              <a:ext cx="21640800" cy="2215837"/>
            </a:xfrm>
            <a:custGeom>
              <a:avLst/>
              <a:gdLst/>
              <a:ahLst/>
              <a:cxnLst/>
              <a:rect r="r" b="b" t="t" l="l"/>
              <a:pathLst>
                <a:path h="2215837" w="21640800">
                  <a:moveTo>
                    <a:pt x="0" y="0"/>
                  </a:moveTo>
                  <a:lnTo>
                    <a:pt x="21640800" y="0"/>
                  </a:lnTo>
                  <a:lnTo>
                    <a:pt x="21640800" y="2215837"/>
                  </a:lnTo>
                  <a:lnTo>
                    <a:pt x="0" y="2215837"/>
                  </a:lnTo>
                  <a:lnTo>
                    <a:pt x="0" y="0"/>
                  </a:lnTo>
                  <a:close/>
                </a:path>
              </a:pathLst>
            </a:custGeom>
            <a:blipFill>
              <a:blip r:embed="rId4"/>
              <a:stretch>
                <a:fillRect l="0" t="0" r="0" b="0"/>
              </a:stretch>
            </a:blipFill>
          </p:spPr>
        </p:sp>
        <p:sp>
          <p:nvSpPr>
            <p:cNvPr name="Freeform 6" id="6"/>
            <p:cNvSpPr/>
            <p:nvPr/>
          </p:nvSpPr>
          <p:spPr>
            <a:xfrm flipH="false" flipV="false" rot="0">
              <a:off x="0" y="0"/>
              <a:ext cx="21640800" cy="2215837"/>
            </a:xfrm>
            <a:custGeom>
              <a:avLst/>
              <a:gdLst/>
              <a:ahLst/>
              <a:cxnLst/>
              <a:rect r="r" b="b" t="t" l="l"/>
              <a:pathLst>
                <a:path h="2215837" w="21640800">
                  <a:moveTo>
                    <a:pt x="0" y="0"/>
                  </a:moveTo>
                  <a:lnTo>
                    <a:pt x="21640800" y="0"/>
                  </a:lnTo>
                  <a:lnTo>
                    <a:pt x="21640800" y="2215837"/>
                  </a:lnTo>
                  <a:lnTo>
                    <a:pt x="0" y="2215837"/>
                  </a:lnTo>
                  <a:lnTo>
                    <a:pt x="0" y="0"/>
                  </a:lnTo>
                  <a:close/>
                </a:path>
              </a:pathLst>
            </a:custGeom>
            <a:blipFill>
              <a:blip r:embed="rId5"/>
              <a:stretch>
                <a:fillRect l="0" t="0" r="0" b="0"/>
              </a:stretch>
            </a:blipFill>
          </p:spPr>
        </p:sp>
      </p:grpSp>
      <p:sp>
        <p:nvSpPr>
          <p:cNvPr name="TextBox 7" id="7"/>
          <p:cNvSpPr txBox="true"/>
          <p:nvPr/>
        </p:nvSpPr>
        <p:spPr>
          <a:xfrm rot="0">
            <a:off x="822018" y="714629"/>
            <a:ext cx="15562890" cy="5995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NHÓM BIẾN VỀ DỊCH VỤ TRƯỚC CHUYẾN BAY</a:t>
            </a:r>
          </a:p>
        </p:txBody>
      </p:sp>
      <p:sp>
        <p:nvSpPr>
          <p:cNvPr name="TextBox 8" id="8"/>
          <p:cNvSpPr txBox="true"/>
          <p:nvPr/>
        </p:nvSpPr>
        <p:spPr>
          <a:xfrm rot="0">
            <a:off x="1130051" y="8965683"/>
            <a:ext cx="16027899" cy="562737"/>
          </a:xfrm>
          <a:prstGeom prst="rect">
            <a:avLst/>
          </a:prstGeom>
        </p:spPr>
        <p:txBody>
          <a:bodyPr anchor="t" rtlCol="false" tIns="0" lIns="0" bIns="0" rIns="0">
            <a:spAutoFit/>
          </a:bodyPr>
          <a:lstStyle/>
          <a:p>
            <a:pPr algn="l">
              <a:lnSpc>
                <a:spcPts val="2304"/>
              </a:lnSpc>
              <a:spcBef>
                <a:spcPct val="0"/>
              </a:spcBef>
            </a:pPr>
            <a:r>
              <a:rPr lang="en-US" sz="1800">
                <a:solidFill>
                  <a:srgbClr val="000000"/>
                </a:solidFill>
                <a:latin typeface="Open Sans"/>
                <a:ea typeface="Open Sans"/>
                <a:cs typeface="Open Sans"/>
                <a:sym typeface="Open Sans"/>
              </a:rPr>
              <a:t>Đối với dịch vụ đăng ký (checkin service), những người cho điểm 0-2 chủ yếu là không hài lòng. Đối với tất cả các dịch vụ còn lại, chỉ có người cho điểm 4 và 5 là hành khách hài lòng.</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351" y="3991152"/>
            <a:ext cx="18288000" cy="6295848"/>
            <a:chOff x="0" y="0"/>
            <a:chExt cx="9537267" cy="3283311"/>
          </a:xfrm>
        </p:grpSpPr>
        <p:sp>
          <p:nvSpPr>
            <p:cNvPr name="Freeform 3" id="3"/>
            <p:cNvSpPr/>
            <p:nvPr/>
          </p:nvSpPr>
          <p:spPr>
            <a:xfrm flipH="false" flipV="false" rot="0">
              <a:off x="0" y="0"/>
              <a:ext cx="9537267" cy="3283311"/>
            </a:xfrm>
            <a:custGeom>
              <a:avLst/>
              <a:gdLst/>
              <a:ahLst/>
              <a:cxnLst/>
              <a:rect r="r" b="b" t="t" l="l"/>
              <a:pathLst>
                <a:path h="3283311" w="9537267">
                  <a:moveTo>
                    <a:pt x="0" y="0"/>
                  </a:moveTo>
                  <a:lnTo>
                    <a:pt x="9537267" y="0"/>
                  </a:lnTo>
                  <a:lnTo>
                    <a:pt x="9537267" y="3283311"/>
                  </a:lnTo>
                  <a:lnTo>
                    <a:pt x="0" y="3283311"/>
                  </a:lnTo>
                  <a:close/>
                </a:path>
              </a:pathLst>
            </a:custGeom>
            <a:solidFill>
              <a:srgbClr val="20252F"/>
            </a:solidFill>
          </p:spPr>
        </p:sp>
      </p:grpSp>
      <p:grpSp>
        <p:nvGrpSpPr>
          <p:cNvPr name="Group 4" id="4"/>
          <p:cNvGrpSpPr/>
          <p:nvPr/>
        </p:nvGrpSpPr>
        <p:grpSpPr>
          <a:xfrm rot="0">
            <a:off x="17835213" y="7063676"/>
            <a:ext cx="452787" cy="2194624"/>
            <a:chOff x="0" y="0"/>
            <a:chExt cx="293277" cy="1421492"/>
          </a:xfrm>
        </p:grpSpPr>
        <p:sp>
          <p:nvSpPr>
            <p:cNvPr name="Freeform 5" id="5"/>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F6A429"/>
            </a:solidFill>
          </p:spPr>
        </p:sp>
      </p:grpSp>
      <p:grpSp>
        <p:nvGrpSpPr>
          <p:cNvPr name="Group 6" id="6"/>
          <p:cNvGrpSpPr/>
          <p:nvPr/>
        </p:nvGrpSpPr>
        <p:grpSpPr>
          <a:xfrm rot="0">
            <a:off x="10980433" y="219593"/>
            <a:ext cx="6316135" cy="9038707"/>
            <a:chOff x="0" y="0"/>
            <a:chExt cx="8421514" cy="12051609"/>
          </a:xfrm>
        </p:grpSpPr>
        <p:pic>
          <p:nvPicPr>
            <p:cNvPr name="Picture 7" id="7"/>
            <p:cNvPicPr>
              <a:picLocks noChangeAspect="true"/>
            </p:cNvPicPr>
            <p:nvPr/>
          </p:nvPicPr>
          <p:blipFill>
            <a:blip r:embed="rId2"/>
            <a:srcRect l="6325" t="0" r="6325" b="0"/>
            <a:stretch>
              <a:fillRect/>
            </a:stretch>
          </p:blipFill>
          <p:spPr>
            <a:xfrm flipH="false" flipV="false">
              <a:off x="0" y="0"/>
              <a:ext cx="8421514" cy="12051609"/>
            </a:xfrm>
            <a:prstGeom prst="rect">
              <a:avLst/>
            </a:prstGeom>
          </p:spPr>
        </p:pic>
      </p:grpSp>
      <p:sp>
        <p:nvSpPr>
          <p:cNvPr name="TextBox 8" id="8"/>
          <p:cNvSpPr txBox="true"/>
          <p:nvPr/>
        </p:nvSpPr>
        <p:spPr>
          <a:xfrm rot="0">
            <a:off x="1543517" y="1387509"/>
            <a:ext cx="7339317" cy="1763395"/>
          </a:xfrm>
          <a:prstGeom prst="rect">
            <a:avLst/>
          </a:prstGeom>
        </p:spPr>
        <p:txBody>
          <a:bodyPr anchor="t" rtlCol="false" tIns="0" lIns="0" bIns="0" rIns="0">
            <a:spAutoFit/>
          </a:bodyPr>
          <a:lstStyle/>
          <a:p>
            <a:pPr algn="l">
              <a:lnSpc>
                <a:spcPts val="7040"/>
              </a:lnSpc>
            </a:pPr>
            <a:r>
              <a:rPr lang="en-US" sz="5500">
                <a:solidFill>
                  <a:srgbClr val="000000"/>
                </a:solidFill>
                <a:latin typeface="Montserrat Extra-Bold"/>
                <a:ea typeface="Montserrat Extra-Bold"/>
                <a:cs typeface="Montserrat Extra-Bold"/>
                <a:sym typeface="Montserrat Extra-Bold"/>
              </a:rPr>
              <a:t>04</a:t>
            </a:r>
          </a:p>
          <a:p>
            <a:pPr algn="l">
              <a:lnSpc>
                <a:spcPts val="7040"/>
              </a:lnSpc>
            </a:pPr>
            <a:r>
              <a:rPr lang="en-US" sz="5500" b="true">
                <a:solidFill>
                  <a:srgbClr val="000000"/>
                </a:solidFill>
                <a:latin typeface="Montserrat Extra-Bold Bold"/>
                <a:ea typeface="Montserrat Extra-Bold Bold"/>
                <a:cs typeface="Montserrat Extra-Bold Bold"/>
                <a:sym typeface="Montserrat Extra-Bold Bold"/>
              </a:rPr>
              <a:t>BUILDING MODELS</a:t>
            </a:r>
          </a:p>
        </p:txBody>
      </p:sp>
      <p:sp>
        <p:nvSpPr>
          <p:cNvPr name="TextBox 9" id="9"/>
          <p:cNvSpPr txBox="true"/>
          <p:nvPr/>
        </p:nvSpPr>
        <p:spPr>
          <a:xfrm rot="0">
            <a:off x="2604731" y="4653222"/>
            <a:ext cx="6031020" cy="1369060"/>
          </a:xfrm>
          <a:prstGeom prst="rect">
            <a:avLst/>
          </a:prstGeom>
        </p:spPr>
        <p:txBody>
          <a:bodyPr anchor="t" rtlCol="false" tIns="0" lIns="0" bIns="0" rIns="0">
            <a:spAutoFit/>
          </a:bodyPr>
          <a:lstStyle/>
          <a:p>
            <a:pPr algn="l" marL="496569" indent="-248284" lvl="1">
              <a:lnSpc>
                <a:spcPts val="3679"/>
              </a:lnSpc>
              <a:buAutoNum type="arabicPeriod" startAt="1"/>
            </a:pPr>
            <a:r>
              <a:rPr lang="en-US" sz="2299">
                <a:solidFill>
                  <a:srgbClr val="FFFFFF"/>
                </a:solidFill>
                <a:latin typeface="Open Sans"/>
                <a:ea typeface="Open Sans"/>
                <a:cs typeface="Open Sans"/>
                <a:sym typeface="Open Sans"/>
              </a:rPr>
              <a:t>Tiến hành mã hóa và chuẩn hóa dữ liệu</a:t>
            </a:r>
          </a:p>
          <a:p>
            <a:pPr algn="l" marL="496569" indent="-248284" lvl="1">
              <a:lnSpc>
                <a:spcPts val="3679"/>
              </a:lnSpc>
              <a:buAutoNum type="arabicPeriod" startAt="1"/>
            </a:pPr>
            <a:r>
              <a:rPr lang="en-US" sz="2299">
                <a:solidFill>
                  <a:srgbClr val="FFFFFF"/>
                </a:solidFill>
                <a:latin typeface="Open Sans"/>
                <a:ea typeface="Open Sans"/>
                <a:cs typeface="Open Sans"/>
                <a:sym typeface="Open Sans"/>
              </a:rPr>
              <a:t>Corelation Matrix</a:t>
            </a:r>
          </a:p>
          <a:p>
            <a:pPr algn="l" marL="496569" indent="-248284" lvl="1">
              <a:lnSpc>
                <a:spcPts val="3679"/>
              </a:lnSpc>
              <a:buAutoNum type="arabicPeriod" startAt="1"/>
            </a:pPr>
            <a:r>
              <a:rPr lang="en-US" sz="2299">
                <a:solidFill>
                  <a:srgbClr val="FFFFFF"/>
                </a:solidFill>
                <a:latin typeface="Open Sans"/>
                <a:ea typeface="Open Sans"/>
                <a:cs typeface="Open Sans"/>
                <a:sym typeface="Open Sans"/>
              </a:rPr>
              <a:t>Xây dựng mô hình</a:t>
            </a:r>
          </a:p>
        </p:txBody>
      </p:sp>
      <p:grpSp>
        <p:nvGrpSpPr>
          <p:cNvPr name="Group 10" id="10"/>
          <p:cNvGrpSpPr/>
          <p:nvPr/>
        </p:nvGrpSpPr>
        <p:grpSpPr>
          <a:xfrm rot="0">
            <a:off x="2706082" y="6480040"/>
            <a:ext cx="8115300" cy="2778260"/>
            <a:chOff x="0" y="0"/>
            <a:chExt cx="10820400" cy="3704347"/>
          </a:xfrm>
        </p:grpSpPr>
        <p:pic>
          <p:nvPicPr>
            <p:cNvPr name="Picture 11" id="11"/>
            <p:cNvPicPr>
              <a:picLocks noChangeAspect="true"/>
            </p:cNvPicPr>
            <p:nvPr/>
          </p:nvPicPr>
          <p:blipFill>
            <a:blip r:embed="rId3"/>
            <a:srcRect l="0" t="9699" r="0" b="39011"/>
            <a:stretch>
              <a:fillRect/>
            </a:stretch>
          </p:blipFill>
          <p:spPr>
            <a:xfrm flipH="false" flipV="false">
              <a:off x="0" y="0"/>
              <a:ext cx="10820400" cy="3704347"/>
            </a:xfrm>
            <a:prstGeom prst="rect">
              <a:avLst/>
            </a:prstGeom>
          </p:spPr>
        </p:pic>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63680" y="2389244"/>
            <a:ext cx="14899838" cy="903455"/>
          </a:xfrm>
          <a:custGeom>
            <a:avLst/>
            <a:gdLst/>
            <a:ahLst/>
            <a:cxnLst/>
            <a:rect r="r" b="b" t="t" l="l"/>
            <a:pathLst>
              <a:path h="903455" w="14899838">
                <a:moveTo>
                  <a:pt x="0" y="0"/>
                </a:moveTo>
                <a:lnTo>
                  <a:pt x="14899838" y="0"/>
                </a:lnTo>
                <a:lnTo>
                  <a:pt x="14899838" y="903455"/>
                </a:lnTo>
                <a:lnTo>
                  <a:pt x="0" y="903455"/>
                </a:lnTo>
                <a:lnTo>
                  <a:pt x="0" y="0"/>
                </a:lnTo>
                <a:close/>
              </a:path>
            </a:pathLst>
          </a:custGeom>
          <a:blipFill>
            <a:blip r:embed="rId2"/>
            <a:stretch>
              <a:fillRect l="0" t="0" r="0" b="0"/>
            </a:stretch>
          </a:blipFill>
        </p:spPr>
      </p:sp>
      <p:sp>
        <p:nvSpPr>
          <p:cNvPr name="Freeform 3" id="3"/>
          <p:cNvSpPr/>
          <p:nvPr/>
        </p:nvSpPr>
        <p:spPr>
          <a:xfrm flipH="false" flipV="false" rot="0">
            <a:off x="1363680" y="3855436"/>
            <a:ext cx="14899838" cy="997352"/>
          </a:xfrm>
          <a:custGeom>
            <a:avLst/>
            <a:gdLst/>
            <a:ahLst/>
            <a:cxnLst/>
            <a:rect r="r" b="b" t="t" l="l"/>
            <a:pathLst>
              <a:path h="997352" w="14899838">
                <a:moveTo>
                  <a:pt x="0" y="0"/>
                </a:moveTo>
                <a:lnTo>
                  <a:pt x="14899838" y="0"/>
                </a:lnTo>
                <a:lnTo>
                  <a:pt x="14899838" y="997352"/>
                </a:lnTo>
                <a:lnTo>
                  <a:pt x="0" y="997352"/>
                </a:lnTo>
                <a:lnTo>
                  <a:pt x="0" y="0"/>
                </a:lnTo>
                <a:close/>
              </a:path>
            </a:pathLst>
          </a:custGeom>
          <a:blipFill>
            <a:blip r:embed="rId3"/>
            <a:stretch>
              <a:fillRect l="0" t="0" r="0" b="0"/>
            </a:stretch>
          </a:blipFill>
        </p:spPr>
      </p:sp>
      <p:sp>
        <p:nvSpPr>
          <p:cNvPr name="Freeform 4" id="4"/>
          <p:cNvSpPr/>
          <p:nvPr/>
        </p:nvSpPr>
        <p:spPr>
          <a:xfrm flipH="false" flipV="false" rot="0">
            <a:off x="1363680" y="5817290"/>
            <a:ext cx="5012070" cy="965498"/>
          </a:xfrm>
          <a:custGeom>
            <a:avLst/>
            <a:gdLst/>
            <a:ahLst/>
            <a:cxnLst/>
            <a:rect r="r" b="b" t="t" l="l"/>
            <a:pathLst>
              <a:path h="965498" w="5012070">
                <a:moveTo>
                  <a:pt x="0" y="0"/>
                </a:moveTo>
                <a:lnTo>
                  <a:pt x="5012070" y="0"/>
                </a:lnTo>
                <a:lnTo>
                  <a:pt x="5012070" y="965498"/>
                </a:lnTo>
                <a:lnTo>
                  <a:pt x="0" y="965498"/>
                </a:lnTo>
                <a:lnTo>
                  <a:pt x="0" y="0"/>
                </a:lnTo>
                <a:close/>
              </a:path>
            </a:pathLst>
          </a:custGeom>
          <a:blipFill>
            <a:blip r:embed="rId4"/>
            <a:stretch>
              <a:fillRect l="0" t="0" r="0" b="0"/>
            </a:stretch>
          </a:blipFill>
        </p:spPr>
      </p:sp>
      <p:sp>
        <p:nvSpPr>
          <p:cNvPr name="Freeform 5" id="5"/>
          <p:cNvSpPr/>
          <p:nvPr/>
        </p:nvSpPr>
        <p:spPr>
          <a:xfrm flipH="false" flipV="false" rot="0">
            <a:off x="1363680" y="7354288"/>
            <a:ext cx="11127429" cy="1879432"/>
          </a:xfrm>
          <a:custGeom>
            <a:avLst/>
            <a:gdLst/>
            <a:ahLst/>
            <a:cxnLst/>
            <a:rect r="r" b="b" t="t" l="l"/>
            <a:pathLst>
              <a:path h="1879432" w="11127429">
                <a:moveTo>
                  <a:pt x="0" y="0"/>
                </a:moveTo>
                <a:lnTo>
                  <a:pt x="11127429" y="0"/>
                </a:lnTo>
                <a:lnTo>
                  <a:pt x="11127429" y="1879431"/>
                </a:lnTo>
                <a:lnTo>
                  <a:pt x="0" y="1879431"/>
                </a:lnTo>
                <a:lnTo>
                  <a:pt x="0" y="0"/>
                </a:lnTo>
                <a:close/>
              </a:path>
            </a:pathLst>
          </a:custGeom>
          <a:blipFill>
            <a:blip r:embed="rId5"/>
            <a:stretch>
              <a:fillRect l="0" t="0" r="0" b="0"/>
            </a:stretch>
          </a:blipFill>
        </p:spPr>
      </p:sp>
      <p:sp>
        <p:nvSpPr>
          <p:cNvPr name="TextBox 6" id="6"/>
          <p:cNvSpPr txBox="true"/>
          <p:nvPr/>
        </p:nvSpPr>
        <p:spPr>
          <a:xfrm rot="0">
            <a:off x="855801" y="898774"/>
            <a:ext cx="15562890" cy="5995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TIẾN HÀNH MÃ HÓA VÀ CHUẨN HÓA DỮ LIỆU</a:t>
            </a:r>
          </a:p>
        </p:txBody>
      </p:sp>
      <p:sp>
        <p:nvSpPr>
          <p:cNvPr name="TextBox 7" id="7"/>
          <p:cNvSpPr txBox="true"/>
          <p:nvPr/>
        </p:nvSpPr>
        <p:spPr>
          <a:xfrm rot="0">
            <a:off x="1363680" y="1874839"/>
            <a:ext cx="5347692" cy="313055"/>
          </a:xfrm>
          <a:prstGeom prst="rect">
            <a:avLst/>
          </a:prstGeom>
        </p:spPr>
        <p:txBody>
          <a:bodyPr anchor="t" rtlCol="false" tIns="0" lIns="0" bIns="0" rIns="0">
            <a:spAutoFit/>
          </a:bodyPr>
          <a:lstStyle/>
          <a:p>
            <a:pPr algn="ctr">
              <a:lnSpc>
                <a:spcPts val="2560"/>
              </a:lnSpc>
              <a:spcBef>
                <a:spcPct val="0"/>
              </a:spcBef>
            </a:pPr>
            <a:r>
              <a:rPr lang="en-US" b="true" sz="2000">
                <a:solidFill>
                  <a:srgbClr val="000000"/>
                </a:solidFill>
                <a:latin typeface="Montserrat Extra-Bold"/>
                <a:ea typeface="Montserrat Extra-Bold"/>
                <a:cs typeface="Montserrat Extra-Bold"/>
                <a:sym typeface="Montserrat Extra-Bold"/>
              </a:rPr>
              <a:t>1. BẢNG DATA CHỨA CÁC BIẾN RỜI RẠC</a:t>
            </a:r>
          </a:p>
        </p:txBody>
      </p:sp>
      <p:sp>
        <p:nvSpPr>
          <p:cNvPr name="TextBox 8" id="8"/>
          <p:cNvSpPr txBox="true"/>
          <p:nvPr/>
        </p:nvSpPr>
        <p:spPr>
          <a:xfrm rot="0">
            <a:off x="1326696" y="5304210"/>
            <a:ext cx="5497860" cy="313055"/>
          </a:xfrm>
          <a:prstGeom prst="rect">
            <a:avLst/>
          </a:prstGeom>
        </p:spPr>
        <p:txBody>
          <a:bodyPr anchor="t" rtlCol="false" tIns="0" lIns="0" bIns="0" rIns="0">
            <a:spAutoFit/>
          </a:bodyPr>
          <a:lstStyle/>
          <a:p>
            <a:pPr algn="ctr">
              <a:lnSpc>
                <a:spcPts val="2560"/>
              </a:lnSpc>
              <a:spcBef>
                <a:spcPct val="0"/>
              </a:spcBef>
            </a:pPr>
            <a:r>
              <a:rPr lang="en-US" sz="2000">
                <a:solidFill>
                  <a:srgbClr val="000000"/>
                </a:solidFill>
                <a:latin typeface="Montserrat Extra-Bold"/>
                <a:ea typeface="Montserrat Extra-Bold"/>
                <a:cs typeface="Montserrat Extra-Bold"/>
                <a:sym typeface="Montserrat Extra-Bold"/>
              </a:rPr>
              <a:t>2. BẢNG DATA CHỨA CÁC BIẾN LIÊN TỤC</a:t>
            </a:r>
          </a:p>
        </p:txBody>
      </p:sp>
      <p:sp>
        <p:nvSpPr>
          <p:cNvPr name="TextBox 9" id="9"/>
          <p:cNvSpPr txBox="true"/>
          <p:nvPr/>
        </p:nvSpPr>
        <p:spPr>
          <a:xfrm rot="0">
            <a:off x="1363680" y="3473674"/>
            <a:ext cx="8490942" cy="286512"/>
          </a:xfrm>
          <a:prstGeom prst="rect">
            <a:avLst/>
          </a:prstGeom>
        </p:spPr>
        <p:txBody>
          <a:bodyPr anchor="t" rtlCol="false" tIns="0" lIns="0" bIns="0" rIns="0">
            <a:spAutoFit/>
          </a:bodyPr>
          <a:lstStyle/>
          <a:p>
            <a:pPr algn="ctr">
              <a:lnSpc>
                <a:spcPts val="2304"/>
              </a:lnSpc>
              <a:spcBef>
                <a:spcPct val="0"/>
              </a:spcBef>
            </a:pPr>
            <a:r>
              <a:rPr lang="en-US" b="true" sz="1800">
                <a:solidFill>
                  <a:srgbClr val="000000"/>
                </a:solidFill>
                <a:latin typeface="Montserrat Extra-Bold"/>
                <a:ea typeface="Montserrat Extra-Bold"/>
                <a:cs typeface="Montserrat Extra-Bold"/>
                <a:sym typeface="Montserrat Extra-Bold"/>
              </a:rPr>
              <a:t>Mã hóa dữ liệu ở các cột gender, Customer Type, Type of Travel, Class</a:t>
            </a:r>
          </a:p>
        </p:txBody>
      </p:sp>
      <p:sp>
        <p:nvSpPr>
          <p:cNvPr name="TextBox 10" id="10"/>
          <p:cNvSpPr txBox="true"/>
          <p:nvPr/>
        </p:nvSpPr>
        <p:spPr>
          <a:xfrm rot="0">
            <a:off x="1382730" y="6963763"/>
            <a:ext cx="4281785" cy="286512"/>
          </a:xfrm>
          <a:prstGeom prst="rect">
            <a:avLst/>
          </a:prstGeom>
        </p:spPr>
        <p:txBody>
          <a:bodyPr anchor="t" rtlCol="false" tIns="0" lIns="0" bIns="0" rIns="0">
            <a:spAutoFit/>
          </a:bodyPr>
          <a:lstStyle/>
          <a:p>
            <a:pPr algn="ctr">
              <a:lnSpc>
                <a:spcPts val="2304"/>
              </a:lnSpc>
              <a:spcBef>
                <a:spcPct val="0"/>
              </a:spcBef>
            </a:pPr>
            <a:r>
              <a:rPr lang="en-US" sz="1800">
                <a:solidFill>
                  <a:srgbClr val="000000"/>
                </a:solidFill>
                <a:latin typeface="Montserrat Extra-Bold"/>
                <a:ea typeface="Montserrat Extra-Bold"/>
                <a:cs typeface="Montserrat Extra-Bold"/>
                <a:sym typeface="Montserrat Extra-Bold"/>
              </a:rPr>
              <a:t>Chuẩn hóa dữ liệu các biến liên tục</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41655" y="2142351"/>
            <a:ext cx="17607392" cy="6002298"/>
          </a:xfrm>
          <a:custGeom>
            <a:avLst/>
            <a:gdLst/>
            <a:ahLst/>
            <a:cxnLst/>
            <a:rect r="r" b="b" t="t" l="l"/>
            <a:pathLst>
              <a:path h="6002298" w="17607392">
                <a:moveTo>
                  <a:pt x="0" y="0"/>
                </a:moveTo>
                <a:lnTo>
                  <a:pt x="17607392" y="0"/>
                </a:lnTo>
                <a:lnTo>
                  <a:pt x="17607392" y="6002298"/>
                </a:lnTo>
                <a:lnTo>
                  <a:pt x="0" y="6002298"/>
                </a:lnTo>
                <a:lnTo>
                  <a:pt x="0" y="0"/>
                </a:lnTo>
                <a:close/>
              </a:path>
            </a:pathLst>
          </a:custGeom>
          <a:blipFill>
            <a:blip r:embed="rId2"/>
            <a:stretch>
              <a:fillRect l="0" t="0" r="0" b="0"/>
            </a:stretch>
          </a:blipFill>
        </p:spPr>
      </p:sp>
      <p:sp>
        <p:nvSpPr>
          <p:cNvPr name="TextBox 3" id="3"/>
          <p:cNvSpPr txBox="true"/>
          <p:nvPr/>
        </p:nvSpPr>
        <p:spPr>
          <a:xfrm rot="0">
            <a:off x="1028700" y="1175368"/>
            <a:ext cx="11678096" cy="474345"/>
          </a:xfrm>
          <a:prstGeom prst="rect">
            <a:avLst/>
          </a:prstGeom>
        </p:spPr>
        <p:txBody>
          <a:bodyPr anchor="t" rtlCol="false" tIns="0" lIns="0" bIns="0" rIns="0">
            <a:spAutoFit/>
          </a:bodyPr>
          <a:lstStyle/>
          <a:p>
            <a:pPr algn="ctr">
              <a:lnSpc>
                <a:spcPts val="3840"/>
              </a:lnSpc>
              <a:spcBef>
                <a:spcPct val="0"/>
              </a:spcBef>
            </a:pPr>
            <a:r>
              <a:rPr lang="en-US" b="true" sz="3000">
                <a:solidFill>
                  <a:srgbClr val="20252F"/>
                </a:solidFill>
                <a:latin typeface="Montserrat Extra-Bold"/>
                <a:ea typeface="Montserrat Extra-Bold"/>
                <a:cs typeface="Montserrat Extra-Bold"/>
                <a:sym typeface="Montserrat Extra-Bold"/>
              </a:rPr>
              <a:t>GHÉP 2 BẢNG RỜI RẠC VÀ LIÊN TỤC THÀNH 1 BẢNG DATA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7640067" y="8259353"/>
            <a:ext cx="452787" cy="2194624"/>
            <a:chOff x="0" y="0"/>
            <a:chExt cx="293277" cy="1421492"/>
          </a:xfrm>
        </p:grpSpPr>
        <p:sp>
          <p:nvSpPr>
            <p:cNvPr name="Freeform 3" id="3"/>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F6A429"/>
            </a:solidFill>
          </p:spPr>
        </p:sp>
      </p:grpSp>
      <p:grpSp>
        <p:nvGrpSpPr>
          <p:cNvPr name="Group 4" id="4"/>
          <p:cNvGrpSpPr/>
          <p:nvPr/>
        </p:nvGrpSpPr>
        <p:grpSpPr>
          <a:xfrm rot="0">
            <a:off x="10398512" y="703941"/>
            <a:ext cx="10726044" cy="8652724"/>
            <a:chOff x="0" y="0"/>
            <a:chExt cx="14301392" cy="11536966"/>
          </a:xfrm>
        </p:grpSpPr>
        <p:pic>
          <p:nvPicPr>
            <p:cNvPr name="Picture 5" id="5"/>
            <p:cNvPicPr>
              <a:picLocks noChangeAspect="true"/>
            </p:cNvPicPr>
            <p:nvPr/>
          </p:nvPicPr>
          <p:blipFill>
            <a:blip r:embed="rId2"/>
            <a:srcRect l="0" t="19748" r="0" b="19748"/>
            <a:stretch>
              <a:fillRect/>
            </a:stretch>
          </p:blipFill>
          <p:spPr>
            <a:xfrm flipH="true" flipV="false">
              <a:off x="0" y="0"/>
              <a:ext cx="14301392" cy="11536966"/>
            </a:xfrm>
            <a:prstGeom prst="rect">
              <a:avLst/>
            </a:prstGeom>
          </p:spPr>
        </p:pic>
      </p:grpSp>
      <p:sp>
        <p:nvSpPr>
          <p:cNvPr name="TextBox 6" id="6"/>
          <p:cNvSpPr txBox="true"/>
          <p:nvPr/>
        </p:nvSpPr>
        <p:spPr>
          <a:xfrm rot="0">
            <a:off x="2068095" y="2574180"/>
            <a:ext cx="6339345" cy="706755"/>
          </a:xfrm>
          <a:prstGeom prst="rect">
            <a:avLst/>
          </a:prstGeom>
        </p:spPr>
        <p:txBody>
          <a:bodyPr anchor="t" rtlCol="false" tIns="0" lIns="0" bIns="0" rIns="0">
            <a:spAutoFit/>
          </a:bodyPr>
          <a:lstStyle/>
          <a:p>
            <a:pPr algn="l">
              <a:lnSpc>
                <a:spcPts val="5760"/>
              </a:lnSpc>
            </a:pPr>
            <a:r>
              <a:rPr lang="en-US" sz="4500">
                <a:solidFill>
                  <a:srgbClr val="000000"/>
                </a:solidFill>
                <a:latin typeface="Montserrat Extra-Bold"/>
                <a:ea typeface="Montserrat Extra-Bold"/>
                <a:cs typeface="Montserrat Extra-Bold"/>
                <a:sym typeface="Montserrat Extra-Bold"/>
              </a:rPr>
              <a:t>NỘI DUNG CHÍNH</a:t>
            </a:r>
          </a:p>
        </p:txBody>
      </p:sp>
      <p:sp>
        <p:nvSpPr>
          <p:cNvPr name="TextBox 7" id="7"/>
          <p:cNvSpPr txBox="true"/>
          <p:nvPr/>
        </p:nvSpPr>
        <p:spPr>
          <a:xfrm rot="0">
            <a:off x="1028700" y="4116812"/>
            <a:ext cx="8418136" cy="3316608"/>
          </a:xfrm>
          <a:prstGeom prst="rect">
            <a:avLst/>
          </a:prstGeom>
        </p:spPr>
        <p:txBody>
          <a:bodyPr anchor="t" rtlCol="false" tIns="0" lIns="0" bIns="0" rIns="0">
            <a:spAutoFit/>
          </a:bodyPr>
          <a:lstStyle/>
          <a:p>
            <a:pPr algn="l" marL="582925" indent="-291463" lvl="1">
              <a:lnSpc>
                <a:spcPts val="5399"/>
              </a:lnSpc>
              <a:buAutoNum type="arabicPeriod" startAt="1"/>
            </a:pPr>
            <a:r>
              <a:rPr lang="en-US" b="true" sz="2699">
                <a:solidFill>
                  <a:srgbClr val="000000"/>
                </a:solidFill>
                <a:latin typeface="Open Sans Bold"/>
                <a:ea typeface="Open Sans Bold"/>
                <a:cs typeface="Open Sans Bold"/>
                <a:sym typeface="Open Sans Bold"/>
              </a:rPr>
              <a:t>Data Overview</a:t>
            </a:r>
            <a:r>
              <a:rPr lang="en-US" sz="2699">
                <a:solidFill>
                  <a:srgbClr val="000000"/>
                </a:solidFill>
                <a:latin typeface="Open Sans"/>
                <a:ea typeface="Open Sans"/>
                <a:cs typeface="Open Sans"/>
                <a:sym typeface="Open Sans"/>
              </a:rPr>
              <a:t> - </a:t>
            </a:r>
            <a:r>
              <a:rPr lang="en-US" sz="2699" i="true">
                <a:solidFill>
                  <a:srgbClr val="000000"/>
                </a:solidFill>
                <a:latin typeface="Open Sans Italics"/>
                <a:ea typeface="Open Sans Italics"/>
                <a:cs typeface="Open Sans Italics"/>
                <a:sym typeface="Open Sans Italics"/>
              </a:rPr>
              <a:t>Giới thiệu về tổng quan dữ liệu</a:t>
            </a:r>
          </a:p>
          <a:p>
            <a:pPr algn="l" marL="582925" indent="-291463" lvl="1">
              <a:lnSpc>
                <a:spcPts val="5399"/>
              </a:lnSpc>
              <a:buAutoNum type="arabicPeriod" startAt="1"/>
            </a:pPr>
            <a:r>
              <a:rPr lang="en-US" b="true" sz="2699">
                <a:solidFill>
                  <a:srgbClr val="000000"/>
                </a:solidFill>
                <a:latin typeface="Open Sans Bold"/>
                <a:ea typeface="Open Sans Bold"/>
                <a:cs typeface="Open Sans Bold"/>
                <a:sym typeface="Open Sans Bold"/>
              </a:rPr>
              <a:t>Data Cleasing </a:t>
            </a:r>
            <a:r>
              <a:rPr lang="en-US" sz="2699">
                <a:solidFill>
                  <a:srgbClr val="000000"/>
                </a:solidFill>
                <a:latin typeface="Open Sans"/>
                <a:ea typeface="Open Sans"/>
                <a:cs typeface="Open Sans"/>
                <a:sym typeface="Open Sans"/>
              </a:rPr>
              <a:t>- </a:t>
            </a:r>
            <a:r>
              <a:rPr lang="en-US" sz="2699" i="true">
                <a:solidFill>
                  <a:srgbClr val="000000"/>
                </a:solidFill>
                <a:latin typeface="Open Sans Italics"/>
                <a:ea typeface="Open Sans Italics"/>
                <a:cs typeface="Open Sans Italics"/>
                <a:sym typeface="Open Sans Italics"/>
              </a:rPr>
              <a:t>Xử lí dữ liệu đầu vào</a:t>
            </a:r>
          </a:p>
          <a:p>
            <a:pPr algn="l" marL="582925" indent="-291463" lvl="1">
              <a:lnSpc>
                <a:spcPts val="5399"/>
              </a:lnSpc>
              <a:buAutoNum type="arabicPeriod" startAt="1"/>
            </a:pPr>
            <a:r>
              <a:rPr lang="en-US" b="true" sz="2699">
                <a:solidFill>
                  <a:srgbClr val="000000"/>
                </a:solidFill>
                <a:latin typeface="Open Sans Bold"/>
                <a:ea typeface="Open Sans Bold"/>
                <a:cs typeface="Open Sans Bold"/>
                <a:sym typeface="Open Sans Bold"/>
              </a:rPr>
              <a:t>Exploratory Data Analysis</a:t>
            </a:r>
            <a:r>
              <a:rPr lang="en-US" sz="2699">
                <a:solidFill>
                  <a:srgbClr val="000000"/>
                </a:solidFill>
                <a:latin typeface="Open Sans"/>
                <a:ea typeface="Open Sans"/>
                <a:cs typeface="Open Sans"/>
                <a:sym typeface="Open Sans"/>
              </a:rPr>
              <a:t> - </a:t>
            </a:r>
            <a:r>
              <a:rPr lang="en-US" sz="2699" i="true">
                <a:solidFill>
                  <a:srgbClr val="000000"/>
                </a:solidFill>
                <a:latin typeface="Open Sans Italics"/>
                <a:ea typeface="Open Sans Italics"/>
                <a:cs typeface="Open Sans Italics"/>
                <a:sym typeface="Open Sans Italics"/>
              </a:rPr>
              <a:t>Phân tích khám phá</a:t>
            </a:r>
          </a:p>
          <a:p>
            <a:pPr algn="l" marL="582925" indent="-291463" lvl="1">
              <a:lnSpc>
                <a:spcPts val="5399"/>
              </a:lnSpc>
              <a:buAutoNum type="arabicPeriod" startAt="1"/>
            </a:pPr>
            <a:r>
              <a:rPr lang="en-US" b="true" sz="2699">
                <a:solidFill>
                  <a:srgbClr val="000000"/>
                </a:solidFill>
                <a:latin typeface="Open Sans Bold"/>
                <a:ea typeface="Open Sans Bold"/>
                <a:cs typeface="Open Sans Bold"/>
                <a:sym typeface="Open Sans Bold"/>
              </a:rPr>
              <a:t>Building Models</a:t>
            </a:r>
            <a:r>
              <a:rPr lang="en-US" sz="2699">
                <a:solidFill>
                  <a:srgbClr val="000000"/>
                </a:solidFill>
                <a:latin typeface="Open Sans"/>
                <a:ea typeface="Open Sans"/>
                <a:cs typeface="Open Sans"/>
                <a:sym typeface="Open Sans"/>
              </a:rPr>
              <a:t> - </a:t>
            </a:r>
            <a:r>
              <a:rPr lang="en-US" sz="2699" i="true">
                <a:solidFill>
                  <a:srgbClr val="000000"/>
                </a:solidFill>
                <a:latin typeface="Open Sans Italics"/>
                <a:ea typeface="Open Sans Italics"/>
                <a:cs typeface="Open Sans Italics"/>
                <a:sym typeface="Open Sans Italics"/>
              </a:rPr>
              <a:t>Xây dựng mô hình</a:t>
            </a:r>
          </a:p>
          <a:p>
            <a:pPr algn="l" marL="582925" indent="-291463" lvl="1">
              <a:lnSpc>
                <a:spcPts val="5399"/>
              </a:lnSpc>
              <a:buAutoNum type="arabicPeriod" startAt="1"/>
            </a:pPr>
            <a:r>
              <a:rPr lang="en-US" b="true" sz="2699">
                <a:solidFill>
                  <a:srgbClr val="000000"/>
                </a:solidFill>
                <a:latin typeface="Open Sans Bold"/>
                <a:ea typeface="Open Sans Bold"/>
                <a:cs typeface="Open Sans Bold"/>
                <a:sym typeface="Open Sans Bold"/>
              </a:rPr>
              <a:t>Conclusion</a:t>
            </a:r>
            <a:r>
              <a:rPr lang="en-US" sz="2699">
                <a:solidFill>
                  <a:srgbClr val="000000"/>
                </a:solidFill>
                <a:latin typeface="Open Sans"/>
                <a:ea typeface="Open Sans"/>
                <a:cs typeface="Open Sans"/>
                <a:sym typeface="Open Sans"/>
              </a:rPr>
              <a:t> - </a:t>
            </a:r>
            <a:r>
              <a:rPr lang="en-US" sz="2699" i="true">
                <a:solidFill>
                  <a:srgbClr val="000000"/>
                </a:solidFill>
                <a:latin typeface="Open Sans Italics"/>
                <a:ea typeface="Open Sans Italics"/>
                <a:cs typeface="Open Sans Italics"/>
                <a:sym typeface="Open Sans Italics"/>
              </a:rPr>
              <a:t>Kết luận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20667" y="1192568"/>
            <a:ext cx="17189649" cy="8065732"/>
          </a:xfrm>
          <a:custGeom>
            <a:avLst/>
            <a:gdLst/>
            <a:ahLst/>
            <a:cxnLst/>
            <a:rect r="r" b="b" t="t" l="l"/>
            <a:pathLst>
              <a:path h="8065732" w="17189649">
                <a:moveTo>
                  <a:pt x="0" y="0"/>
                </a:moveTo>
                <a:lnTo>
                  <a:pt x="17189650" y="0"/>
                </a:lnTo>
                <a:lnTo>
                  <a:pt x="17189650" y="8065732"/>
                </a:lnTo>
                <a:lnTo>
                  <a:pt x="0" y="8065732"/>
                </a:lnTo>
                <a:lnTo>
                  <a:pt x="0" y="0"/>
                </a:lnTo>
                <a:close/>
              </a:path>
            </a:pathLst>
          </a:custGeom>
          <a:blipFill>
            <a:blip r:embed="rId2"/>
            <a:stretch>
              <a:fillRect l="0" t="0" r="0" b="0"/>
            </a:stretch>
          </a:blipFill>
        </p:spPr>
      </p:sp>
      <p:sp>
        <p:nvSpPr>
          <p:cNvPr name="TextBox 3" id="3"/>
          <p:cNvSpPr txBox="true"/>
          <p:nvPr/>
        </p:nvSpPr>
        <p:spPr>
          <a:xfrm rot="0">
            <a:off x="720667" y="429134"/>
            <a:ext cx="15562890" cy="5995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CORELATION MATRIX</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530322" y="4422648"/>
            <a:ext cx="4234032" cy="4374874"/>
            <a:chOff x="0" y="0"/>
            <a:chExt cx="5645376" cy="5833166"/>
          </a:xfrm>
        </p:grpSpPr>
        <p:pic>
          <p:nvPicPr>
            <p:cNvPr name="Picture 3" id="3"/>
            <p:cNvPicPr>
              <a:picLocks noChangeAspect="true"/>
            </p:cNvPicPr>
            <p:nvPr/>
          </p:nvPicPr>
          <p:blipFill>
            <a:blip r:embed="rId2"/>
            <a:srcRect l="13707" t="0" r="13707" b="0"/>
            <a:stretch>
              <a:fillRect/>
            </a:stretch>
          </p:blipFill>
          <p:spPr>
            <a:xfrm flipH="false" flipV="false">
              <a:off x="0" y="0"/>
              <a:ext cx="5645376" cy="5833166"/>
            </a:xfrm>
            <a:prstGeom prst="rect">
              <a:avLst/>
            </a:prstGeom>
          </p:spPr>
        </p:pic>
      </p:grpSp>
      <p:grpSp>
        <p:nvGrpSpPr>
          <p:cNvPr name="Group 4" id="4"/>
          <p:cNvGrpSpPr/>
          <p:nvPr/>
        </p:nvGrpSpPr>
        <p:grpSpPr>
          <a:xfrm rot="0">
            <a:off x="9543860" y="1028700"/>
            <a:ext cx="8220494" cy="3188986"/>
            <a:chOff x="0" y="0"/>
            <a:chExt cx="10960659" cy="4251982"/>
          </a:xfrm>
        </p:grpSpPr>
        <p:pic>
          <p:nvPicPr>
            <p:cNvPr name="Picture 5" id="5"/>
            <p:cNvPicPr>
              <a:picLocks noChangeAspect="true"/>
            </p:cNvPicPr>
            <p:nvPr/>
          </p:nvPicPr>
          <p:blipFill>
            <a:blip r:embed="rId3"/>
            <a:srcRect l="0" t="20832" r="0" b="20832"/>
            <a:stretch>
              <a:fillRect/>
            </a:stretch>
          </p:blipFill>
          <p:spPr>
            <a:xfrm flipH="false" flipV="false">
              <a:off x="0" y="0"/>
              <a:ext cx="10960659" cy="4251982"/>
            </a:xfrm>
            <a:prstGeom prst="rect">
              <a:avLst/>
            </a:prstGeom>
          </p:spPr>
        </p:pic>
      </p:grpSp>
      <p:sp>
        <p:nvSpPr>
          <p:cNvPr name="Freeform 6" id="6"/>
          <p:cNvSpPr/>
          <p:nvPr/>
        </p:nvSpPr>
        <p:spPr>
          <a:xfrm flipH="false" flipV="false" rot="0">
            <a:off x="1535454" y="6692149"/>
            <a:ext cx="11124133" cy="2105373"/>
          </a:xfrm>
          <a:custGeom>
            <a:avLst/>
            <a:gdLst/>
            <a:ahLst/>
            <a:cxnLst/>
            <a:rect r="r" b="b" t="t" l="l"/>
            <a:pathLst>
              <a:path h="2105373" w="11124133">
                <a:moveTo>
                  <a:pt x="0" y="0"/>
                </a:moveTo>
                <a:lnTo>
                  <a:pt x="11124132" y="0"/>
                </a:lnTo>
                <a:lnTo>
                  <a:pt x="11124132" y="2105373"/>
                </a:lnTo>
                <a:lnTo>
                  <a:pt x="0" y="2105373"/>
                </a:lnTo>
                <a:lnTo>
                  <a:pt x="0" y="0"/>
                </a:lnTo>
                <a:close/>
              </a:path>
            </a:pathLst>
          </a:custGeom>
          <a:blipFill>
            <a:blip r:embed="rId4"/>
            <a:stretch>
              <a:fillRect l="0" t="0" r="0" b="0"/>
            </a:stretch>
          </a:blipFill>
        </p:spPr>
      </p:sp>
      <p:sp>
        <p:nvSpPr>
          <p:cNvPr name="TextBox 7" id="7"/>
          <p:cNvSpPr txBox="true"/>
          <p:nvPr/>
        </p:nvSpPr>
        <p:spPr>
          <a:xfrm rot="0">
            <a:off x="855801" y="898774"/>
            <a:ext cx="5664302" cy="5995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XÂY DỰNG MÔ HÌNH</a:t>
            </a:r>
          </a:p>
        </p:txBody>
      </p:sp>
      <p:sp>
        <p:nvSpPr>
          <p:cNvPr name="TextBox 8" id="8"/>
          <p:cNvSpPr txBox="true"/>
          <p:nvPr/>
        </p:nvSpPr>
        <p:spPr>
          <a:xfrm rot="0">
            <a:off x="1535454" y="6126228"/>
            <a:ext cx="3897362" cy="421259"/>
          </a:xfrm>
          <a:prstGeom prst="rect">
            <a:avLst/>
          </a:prstGeom>
        </p:spPr>
        <p:txBody>
          <a:bodyPr anchor="t" rtlCol="false" tIns="0" lIns="0" bIns="0" rIns="0">
            <a:spAutoFit/>
          </a:bodyPr>
          <a:lstStyle/>
          <a:p>
            <a:pPr algn="ctr">
              <a:lnSpc>
                <a:spcPts val="3327"/>
              </a:lnSpc>
              <a:spcBef>
                <a:spcPct val="0"/>
              </a:spcBef>
            </a:pPr>
            <a:r>
              <a:rPr lang="en-US" b="true" sz="2599">
                <a:solidFill>
                  <a:srgbClr val="000000"/>
                </a:solidFill>
                <a:latin typeface="Open Sans Bold"/>
                <a:ea typeface="Open Sans Bold"/>
                <a:cs typeface="Open Sans Bold"/>
                <a:sym typeface="Open Sans Bold"/>
              </a:rPr>
              <a:t> Chia tập train , tập test</a:t>
            </a:r>
          </a:p>
        </p:txBody>
      </p:sp>
      <p:sp>
        <p:nvSpPr>
          <p:cNvPr name="TextBox 9" id="9"/>
          <p:cNvSpPr txBox="true"/>
          <p:nvPr/>
        </p:nvSpPr>
        <p:spPr>
          <a:xfrm rot="0">
            <a:off x="1535454" y="2073023"/>
            <a:ext cx="9232268" cy="3627470"/>
          </a:xfrm>
          <a:prstGeom prst="rect">
            <a:avLst/>
          </a:prstGeom>
        </p:spPr>
        <p:txBody>
          <a:bodyPr anchor="t" rtlCol="false" tIns="0" lIns="0" bIns="0" rIns="0">
            <a:spAutoFit/>
          </a:bodyPr>
          <a:lstStyle/>
          <a:p>
            <a:pPr algn="l">
              <a:lnSpc>
                <a:spcPts val="4121"/>
              </a:lnSpc>
            </a:pPr>
            <a:r>
              <a:rPr lang="en-US" b="true" sz="2943" i="true">
                <a:solidFill>
                  <a:srgbClr val="000000"/>
                </a:solidFill>
                <a:latin typeface="Open Sans Bold Italics"/>
                <a:ea typeface="Open Sans Bold Italics"/>
                <a:cs typeface="Open Sans Bold Italics"/>
                <a:sym typeface="Open Sans Bold Italics"/>
              </a:rPr>
              <a:t>Sử dụng 6 mô hình để đánh giá và so sánh:</a:t>
            </a:r>
          </a:p>
          <a:p>
            <a:pPr algn="l">
              <a:lnSpc>
                <a:spcPts val="4121"/>
              </a:lnSpc>
            </a:pPr>
            <a:r>
              <a:rPr lang="en-US" sz="2943" i="true">
                <a:solidFill>
                  <a:srgbClr val="000000"/>
                </a:solidFill>
                <a:latin typeface="Open Sans Italics"/>
                <a:ea typeface="Open Sans Italics"/>
                <a:cs typeface="Open Sans Italics"/>
                <a:sym typeface="Open Sans Italics"/>
              </a:rPr>
              <a:t>1. Logistic Regression</a:t>
            </a:r>
          </a:p>
          <a:p>
            <a:pPr algn="l">
              <a:lnSpc>
                <a:spcPts val="4121"/>
              </a:lnSpc>
            </a:pPr>
            <a:r>
              <a:rPr lang="en-US" sz="2943" i="true">
                <a:solidFill>
                  <a:srgbClr val="000000"/>
                </a:solidFill>
                <a:latin typeface="Open Sans Italics"/>
                <a:ea typeface="Open Sans Italics"/>
                <a:cs typeface="Open Sans Italics"/>
                <a:sym typeface="Open Sans Italics"/>
              </a:rPr>
              <a:t>2. Gaussian Naive Bayes Classifier</a:t>
            </a:r>
          </a:p>
          <a:p>
            <a:pPr algn="l">
              <a:lnSpc>
                <a:spcPts val="4121"/>
              </a:lnSpc>
            </a:pPr>
            <a:r>
              <a:rPr lang="en-US" sz="2943" i="true">
                <a:solidFill>
                  <a:srgbClr val="000000"/>
                </a:solidFill>
                <a:latin typeface="Open Sans Italics"/>
                <a:ea typeface="Open Sans Italics"/>
                <a:cs typeface="Open Sans Italics"/>
                <a:sym typeface="Open Sans Italics"/>
              </a:rPr>
              <a:t>3. Decision Tree Classifer</a:t>
            </a:r>
          </a:p>
          <a:p>
            <a:pPr algn="l">
              <a:lnSpc>
                <a:spcPts val="4121"/>
              </a:lnSpc>
            </a:pPr>
            <a:r>
              <a:rPr lang="en-US" sz="2943" i="true">
                <a:solidFill>
                  <a:srgbClr val="000000"/>
                </a:solidFill>
                <a:latin typeface="Open Sans Italics"/>
                <a:ea typeface="Open Sans Italics"/>
                <a:cs typeface="Open Sans Italics"/>
                <a:sym typeface="Open Sans Italics"/>
              </a:rPr>
              <a:t>4. Random Forest Classifer</a:t>
            </a:r>
          </a:p>
          <a:p>
            <a:pPr algn="l">
              <a:lnSpc>
                <a:spcPts val="4121"/>
              </a:lnSpc>
            </a:pPr>
            <a:r>
              <a:rPr lang="en-US" sz="2943" i="true">
                <a:solidFill>
                  <a:srgbClr val="000000"/>
                </a:solidFill>
                <a:latin typeface="Open Sans Italics"/>
                <a:ea typeface="Open Sans Italics"/>
                <a:cs typeface="Open Sans Italics"/>
                <a:sym typeface="Open Sans Italics"/>
              </a:rPr>
              <a:t>5. KNeighbors Classifer</a:t>
            </a:r>
          </a:p>
          <a:p>
            <a:pPr algn="l">
              <a:lnSpc>
                <a:spcPts val="4121"/>
              </a:lnSpc>
            </a:pPr>
            <a:r>
              <a:rPr lang="en-US" sz="2943" i="true">
                <a:solidFill>
                  <a:srgbClr val="000000"/>
                </a:solidFill>
                <a:latin typeface="Open Sans Italics"/>
                <a:ea typeface="Open Sans Italics"/>
                <a:cs typeface="Open Sans Italics"/>
                <a:sym typeface="Open Sans Italics"/>
              </a:rPr>
              <a:t>6. LightGBM (Light Gradient Boosting Machine) Classifier</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60884" y="1198943"/>
            <a:ext cx="5956238" cy="5145737"/>
          </a:xfrm>
          <a:custGeom>
            <a:avLst/>
            <a:gdLst/>
            <a:ahLst/>
            <a:cxnLst/>
            <a:rect r="r" b="b" t="t" l="l"/>
            <a:pathLst>
              <a:path h="5145737" w="5956238">
                <a:moveTo>
                  <a:pt x="0" y="0"/>
                </a:moveTo>
                <a:lnTo>
                  <a:pt x="5956238" y="0"/>
                </a:lnTo>
                <a:lnTo>
                  <a:pt x="5956238" y="5145737"/>
                </a:lnTo>
                <a:lnTo>
                  <a:pt x="0" y="5145737"/>
                </a:lnTo>
                <a:lnTo>
                  <a:pt x="0" y="0"/>
                </a:lnTo>
                <a:close/>
              </a:path>
            </a:pathLst>
          </a:custGeom>
          <a:blipFill>
            <a:blip r:embed="rId2"/>
            <a:stretch>
              <a:fillRect l="0" t="0" r="0" b="0"/>
            </a:stretch>
          </a:blipFill>
        </p:spPr>
      </p:sp>
      <p:sp>
        <p:nvSpPr>
          <p:cNvPr name="Freeform 3" id="3"/>
          <p:cNvSpPr/>
          <p:nvPr/>
        </p:nvSpPr>
        <p:spPr>
          <a:xfrm flipH="false" flipV="false" rot="0">
            <a:off x="1640902" y="7000591"/>
            <a:ext cx="5956238" cy="2087466"/>
          </a:xfrm>
          <a:custGeom>
            <a:avLst/>
            <a:gdLst/>
            <a:ahLst/>
            <a:cxnLst/>
            <a:rect r="r" b="b" t="t" l="l"/>
            <a:pathLst>
              <a:path h="2087466" w="5956238">
                <a:moveTo>
                  <a:pt x="0" y="0"/>
                </a:moveTo>
                <a:lnTo>
                  <a:pt x="5956238" y="0"/>
                </a:lnTo>
                <a:lnTo>
                  <a:pt x="5956238" y="2087466"/>
                </a:lnTo>
                <a:lnTo>
                  <a:pt x="0" y="2087466"/>
                </a:lnTo>
                <a:lnTo>
                  <a:pt x="0" y="0"/>
                </a:lnTo>
                <a:close/>
              </a:path>
            </a:pathLst>
          </a:custGeom>
          <a:blipFill>
            <a:blip r:embed="rId3"/>
            <a:stretch>
              <a:fillRect l="0" t="0" r="0" b="0"/>
            </a:stretch>
          </a:blipFill>
        </p:spPr>
      </p:sp>
      <p:sp>
        <p:nvSpPr>
          <p:cNvPr name="Freeform 4" id="4"/>
          <p:cNvSpPr/>
          <p:nvPr/>
        </p:nvSpPr>
        <p:spPr>
          <a:xfrm flipH="false" flipV="false" rot="0">
            <a:off x="8665714" y="2927826"/>
            <a:ext cx="8593586" cy="6160231"/>
          </a:xfrm>
          <a:custGeom>
            <a:avLst/>
            <a:gdLst/>
            <a:ahLst/>
            <a:cxnLst/>
            <a:rect r="r" b="b" t="t" l="l"/>
            <a:pathLst>
              <a:path h="6160231" w="8593586">
                <a:moveTo>
                  <a:pt x="0" y="0"/>
                </a:moveTo>
                <a:lnTo>
                  <a:pt x="8593586" y="0"/>
                </a:lnTo>
                <a:lnTo>
                  <a:pt x="8593586" y="6160231"/>
                </a:lnTo>
                <a:lnTo>
                  <a:pt x="0" y="6160231"/>
                </a:lnTo>
                <a:lnTo>
                  <a:pt x="0" y="0"/>
                </a:lnTo>
                <a:close/>
              </a:path>
            </a:pathLst>
          </a:custGeom>
          <a:blipFill>
            <a:blip r:embed="rId4"/>
            <a:stretch>
              <a:fillRect l="0" t="0" r="0" b="0"/>
            </a:stretch>
          </a:blipFill>
        </p:spPr>
      </p:sp>
      <p:sp>
        <p:nvSpPr>
          <p:cNvPr name="TextBox 5" id="5"/>
          <p:cNvSpPr txBox="true"/>
          <p:nvPr/>
        </p:nvSpPr>
        <p:spPr>
          <a:xfrm rot="0">
            <a:off x="8746063" y="1179893"/>
            <a:ext cx="6604206" cy="500888"/>
          </a:xfrm>
          <a:prstGeom prst="rect">
            <a:avLst/>
          </a:prstGeom>
        </p:spPr>
        <p:txBody>
          <a:bodyPr anchor="t" rtlCol="false" tIns="0" lIns="0" bIns="0" rIns="0">
            <a:spAutoFit/>
          </a:bodyPr>
          <a:lstStyle/>
          <a:p>
            <a:pPr algn="ctr">
              <a:lnSpc>
                <a:spcPts val="4095"/>
              </a:lnSpc>
              <a:spcBef>
                <a:spcPct val="0"/>
              </a:spcBef>
            </a:pPr>
            <a:r>
              <a:rPr lang="en-US" sz="3199" i="true">
                <a:solidFill>
                  <a:srgbClr val="000000"/>
                </a:solidFill>
                <a:latin typeface="Montserrat Extra-Bold Italics"/>
                <a:ea typeface="Montserrat Extra-Bold Italics"/>
                <a:cs typeface="Montserrat Extra-Bold Italics"/>
                <a:sym typeface="Montserrat Extra-Bold Italics"/>
              </a:rPr>
              <a:t> RANDOM FOREST CLASSIFER</a:t>
            </a:r>
          </a:p>
        </p:txBody>
      </p:sp>
      <p:sp>
        <p:nvSpPr>
          <p:cNvPr name="TextBox 6" id="6"/>
          <p:cNvSpPr txBox="true"/>
          <p:nvPr/>
        </p:nvSpPr>
        <p:spPr>
          <a:xfrm rot="0">
            <a:off x="1640902" y="6555962"/>
            <a:ext cx="4011067" cy="322580"/>
          </a:xfrm>
          <a:prstGeom prst="rect">
            <a:avLst/>
          </a:prstGeom>
        </p:spPr>
        <p:txBody>
          <a:bodyPr anchor="t" rtlCol="false" tIns="0" lIns="0" bIns="0" rIns="0">
            <a:spAutoFit/>
          </a:bodyPr>
          <a:lstStyle/>
          <a:p>
            <a:pPr algn="ctr">
              <a:lnSpc>
                <a:spcPts val="2560"/>
              </a:lnSpc>
              <a:spcBef>
                <a:spcPct val="0"/>
              </a:spcBef>
            </a:pPr>
            <a:r>
              <a:rPr lang="en-US" sz="2000" i="true">
                <a:solidFill>
                  <a:srgbClr val="000000"/>
                </a:solidFill>
                <a:latin typeface="Open Sans Italics"/>
                <a:ea typeface="Open Sans Italics"/>
                <a:cs typeface="Open Sans Italics"/>
                <a:sym typeface="Open Sans Italics"/>
              </a:rPr>
              <a:t>In ra báo cáo đánh giá của mô hình</a:t>
            </a:r>
          </a:p>
        </p:txBody>
      </p:sp>
      <p:sp>
        <p:nvSpPr>
          <p:cNvPr name="TextBox 7" id="7"/>
          <p:cNvSpPr txBox="true"/>
          <p:nvPr/>
        </p:nvSpPr>
        <p:spPr>
          <a:xfrm rot="0">
            <a:off x="8665714" y="2397763"/>
            <a:ext cx="7451824" cy="322580"/>
          </a:xfrm>
          <a:prstGeom prst="rect">
            <a:avLst/>
          </a:prstGeom>
        </p:spPr>
        <p:txBody>
          <a:bodyPr anchor="t" rtlCol="false" tIns="0" lIns="0" bIns="0" rIns="0">
            <a:spAutoFit/>
          </a:bodyPr>
          <a:lstStyle/>
          <a:p>
            <a:pPr algn="ctr">
              <a:lnSpc>
                <a:spcPts val="2560"/>
              </a:lnSpc>
              <a:spcBef>
                <a:spcPct val="0"/>
              </a:spcBef>
            </a:pPr>
            <a:r>
              <a:rPr lang="en-US" sz="2000" i="true">
                <a:solidFill>
                  <a:srgbClr val="000000"/>
                </a:solidFill>
                <a:latin typeface="Open Sans Italics"/>
                <a:ea typeface="Open Sans Italics"/>
                <a:cs typeface="Open Sans Italics"/>
                <a:sym typeface="Open Sans Italics"/>
              </a:rPr>
              <a:t>Tìm siêu tham số cho mô hình bằng cách chọn số lượng DT từ 2-20</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56398" y="1598805"/>
            <a:ext cx="5912523" cy="5098616"/>
          </a:xfrm>
          <a:custGeom>
            <a:avLst/>
            <a:gdLst/>
            <a:ahLst/>
            <a:cxnLst/>
            <a:rect r="r" b="b" t="t" l="l"/>
            <a:pathLst>
              <a:path h="5098616" w="5912523">
                <a:moveTo>
                  <a:pt x="0" y="0"/>
                </a:moveTo>
                <a:lnTo>
                  <a:pt x="5912524" y="0"/>
                </a:lnTo>
                <a:lnTo>
                  <a:pt x="5912524" y="5098616"/>
                </a:lnTo>
                <a:lnTo>
                  <a:pt x="0" y="5098616"/>
                </a:lnTo>
                <a:lnTo>
                  <a:pt x="0" y="0"/>
                </a:lnTo>
                <a:close/>
              </a:path>
            </a:pathLst>
          </a:custGeom>
          <a:blipFill>
            <a:blip r:embed="rId2"/>
            <a:stretch>
              <a:fillRect l="0" t="0" r="0" b="0"/>
            </a:stretch>
          </a:blipFill>
        </p:spPr>
      </p:sp>
      <p:sp>
        <p:nvSpPr>
          <p:cNvPr name="Freeform 3" id="3"/>
          <p:cNvSpPr/>
          <p:nvPr/>
        </p:nvSpPr>
        <p:spPr>
          <a:xfrm flipH="false" flipV="false" rot="0">
            <a:off x="1764001" y="7337328"/>
            <a:ext cx="5973856" cy="2103470"/>
          </a:xfrm>
          <a:custGeom>
            <a:avLst/>
            <a:gdLst/>
            <a:ahLst/>
            <a:cxnLst/>
            <a:rect r="r" b="b" t="t" l="l"/>
            <a:pathLst>
              <a:path h="2103470" w="5973856">
                <a:moveTo>
                  <a:pt x="0" y="0"/>
                </a:moveTo>
                <a:lnTo>
                  <a:pt x="5973855" y="0"/>
                </a:lnTo>
                <a:lnTo>
                  <a:pt x="5973855" y="2103470"/>
                </a:lnTo>
                <a:lnTo>
                  <a:pt x="0" y="2103470"/>
                </a:lnTo>
                <a:lnTo>
                  <a:pt x="0" y="0"/>
                </a:lnTo>
                <a:close/>
              </a:path>
            </a:pathLst>
          </a:custGeom>
          <a:blipFill>
            <a:blip r:embed="rId3"/>
            <a:stretch>
              <a:fillRect l="0" t="0" r="0" b="0"/>
            </a:stretch>
          </a:blipFill>
        </p:spPr>
      </p:sp>
      <p:sp>
        <p:nvSpPr>
          <p:cNvPr name="Freeform 4" id="4"/>
          <p:cNvSpPr/>
          <p:nvPr/>
        </p:nvSpPr>
        <p:spPr>
          <a:xfrm flipH="false" flipV="false" rot="0">
            <a:off x="8665714" y="3113353"/>
            <a:ext cx="8227016" cy="6327445"/>
          </a:xfrm>
          <a:custGeom>
            <a:avLst/>
            <a:gdLst/>
            <a:ahLst/>
            <a:cxnLst/>
            <a:rect r="r" b="b" t="t" l="l"/>
            <a:pathLst>
              <a:path h="6327445" w="8227016">
                <a:moveTo>
                  <a:pt x="0" y="0"/>
                </a:moveTo>
                <a:lnTo>
                  <a:pt x="8227016" y="0"/>
                </a:lnTo>
                <a:lnTo>
                  <a:pt x="8227016" y="6327445"/>
                </a:lnTo>
                <a:lnTo>
                  <a:pt x="0" y="6327445"/>
                </a:lnTo>
                <a:lnTo>
                  <a:pt x="0" y="0"/>
                </a:lnTo>
                <a:close/>
              </a:path>
            </a:pathLst>
          </a:custGeom>
          <a:blipFill>
            <a:blip r:embed="rId4"/>
            <a:stretch>
              <a:fillRect l="0" t="0" r="0" b="0"/>
            </a:stretch>
          </a:blipFill>
        </p:spPr>
      </p:sp>
      <p:sp>
        <p:nvSpPr>
          <p:cNvPr name="TextBox 5" id="5"/>
          <p:cNvSpPr txBox="true"/>
          <p:nvPr/>
        </p:nvSpPr>
        <p:spPr>
          <a:xfrm rot="0">
            <a:off x="8974244" y="1338836"/>
            <a:ext cx="6343484" cy="500888"/>
          </a:xfrm>
          <a:prstGeom prst="rect">
            <a:avLst/>
          </a:prstGeom>
        </p:spPr>
        <p:txBody>
          <a:bodyPr anchor="t" rtlCol="false" tIns="0" lIns="0" bIns="0" rIns="0">
            <a:spAutoFit/>
          </a:bodyPr>
          <a:lstStyle/>
          <a:p>
            <a:pPr algn="ctr">
              <a:lnSpc>
                <a:spcPts val="4095"/>
              </a:lnSpc>
              <a:spcBef>
                <a:spcPct val="0"/>
              </a:spcBef>
            </a:pPr>
            <a:r>
              <a:rPr lang="en-US" sz="3199" i="true">
                <a:solidFill>
                  <a:srgbClr val="000000"/>
                </a:solidFill>
                <a:latin typeface="Montserrat Extra-Bold Italics"/>
                <a:ea typeface="Montserrat Extra-Bold Italics"/>
                <a:cs typeface="Montserrat Extra-Bold Italics"/>
                <a:sym typeface="Montserrat Extra-Bold Italics"/>
              </a:rPr>
              <a:t> KNEIGHBORS CLASSIFER</a:t>
            </a:r>
          </a:p>
        </p:txBody>
      </p:sp>
      <p:sp>
        <p:nvSpPr>
          <p:cNvPr name="TextBox 6" id="6"/>
          <p:cNvSpPr txBox="true"/>
          <p:nvPr/>
        </p:nvSpPr>
        <p:spPr>
          <a:xfrm rot="0">
            <a:off x="1764001" y="6908703"/>
            <a:ext cx="4011067" cy="322580"/>
          </a:xfrm>
          <a:prstGeom prst="rect">
            <a:avLst/>
          </a:prstGeom>
        </p:spPr>
        <p:txBody>
          <a:bodyPr anchor="t" rtlCol="false" tIns="0" lIns="0" bIns="0" rIns="0">
            <a:spAutoFit/>
          </a:bodyPr>
          <a:lstStyle/>
          <a:p>
            <a:pPr algn="ctr">
              <a:lnSpc>
                <a:spcPts val="2560"/>
              </a:lnSpc>
              <a:spcBef>
                <a:spcPct val="0"/>
              </a:spcBef>
            </a:pPr>
            <a:r>
              <a:rPr lang="en-US" sz="2000" i="true">
                <a:solidFill>
                  <a:srgbClr val="000000"/>
                </a:solidFill>
                <a:latin typeface="Open Sans Italics"/>
                <a:ea typeface="Open Sans Italics"/>
                <a:cs typeface="Open Sans Italics"/>
                <a:sym typeface="Open Sans Italics"/>
              </a:rPr>
              <a:t>In ra báo cáo đánh giá của mô hình</a:t>
            </a:r>
          </a:p>
        </p:txBody>
      </p:sp>
      <p:sp>
        <p:nvSpPr>
          <p:cNvPr name="TextBox 7" id="7"/>
          <p:cNvSpPr txBox="true"/>
          <p:nvPr/>
        </p:nvSpPr>
        <p:spPr>
          <a:xfrm rot="0">
            <a:off x="8742733" y="2397763"/>
            <a:ext cx="7297787" cy="322580"/>
          </a:xfrm>
          <a:prstGeom prst="rect">
            <a:avLst/>
          </a:prstGeom>
        </p:spPr>
        <p:txBody>
          <a:bodyPr anchor="t" rtlCol="false" tIns="0" lIns="0" bIns="0" rIns="0">
            <a:spAutoFit/>
          </a:bodyPr>
          <a:lstStyle/>
          <a:p>
            <a:pPr algn="ctr">
              <a:lnSpc>
                <a:spcPts val="2560"/>
              </a:lnSpc>
              <a:spcBef>
                <a:spcPct val="0"/>
              </a:spcBef>
            </a:pPr>
            <a:r>
              <a:rPr lang="en-US" sz="2000" i="true">
                <a:solidFill>
                  <a:srgbClr val="000000"/>
                </a:solidFill>
                <a:latin typeface="Open Sans Italics"/>
                <a:ea typeface="Open Sans Italics"/>
                <a:cs typeface="Open Sans Italics"/>
                <a:sym typeface="Open Sans Italics"/>
              </a:rPr>
              <a:t>Tìm siêu tham số cho mô hình bằng cách chọn số lượng K từ 2-20</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381983"/>
            <a:ext cx="5942028" cy="5145737"/>
          </a:xfrm>
          <a:custGeom>
            <a:avLst/>
            <a:gdLst/>
            <a:ahLst/>
            <a:cxnLst/>
            <a:rect r="r" b="b" t="t" l="l"/>
            <a:pathLst>
              <a:path h="5145737" w="5942028">
                <a:moveTo>
                  <a:pt x="0" y="0"/>
                </a:moveTo>
                <a:lnTo>
                  <a:pt x="5942028" y="0"/>
                </a:lnTo>
                <a:lnTo>
                  <a:pt x="5942028" y="5145737"/>
                </a:lnTo>
                <a:lnTo>
                  <a:pt x="0" y="5145737"/>
                </a:lnTo>
                <a:lnTo>
                  <a:pt x="0" y="0"/>
                </a:lnTo>
                <a:close/>
              </a:path>
            </a:pathLst>
          </a:custGeom>
          <a:blipFill>
            <a:blip r:embed="rId2"/>
            <a:stretch>
              <a:fillRect l="0" t="0" r="-821" b="0"/>
            </a:stretch>
          </a:blipFill>
        </p:spPr>
      </p:sp>
      <p:sp>
        <p:nvSpPr>
          <p:cNvPr name="Freeform 3" id="3"/>
          <p:cNvSpPr/>
          <p:nvPr/>
        </p:nvSpPr>
        <p:spPr>
          <a:xfrm flipH="false" flipV="false" rot="0">
            <a:off x="1136128" y="7116421"/>
            <a:ext cx="6007411" cy="2154677"/>
          </a:xfrm>
          <a:custGeom>
            <a:avLst/>
            <a:gdLst/>
            <a:ahLst/>
            <a:cxnLst/>
            <a:rect r="r" b="b" t="t" l="l"/>
            <a:pathLst>
              <a:path h="2154677" w="6007411">
                <a:moveTo>
                  <a:pt x="0" y="0"/>
                </a:moveTo>
                <a:lnTo>
                  <a:pt x="6007411" y="0"/>
                </a:lnTo>
                <a:lnTo>
                  <a:pt x="6007411" y="2154677"/>
                </a:lnTo>
                <a:lnTo>
                  <a:pt x="0" y="2154677"/>
                </a:lnTo>
                <a:lnTo>
                  <a:pt x="0" y="0"/>
                </a:lnTo>
                <a:close/>
              </a:path>
            </a:pathLst>
          </a:custGeom>
          <a:blipFill>
            <a:blip r:embed="rId3"/>
            <a:stretch>
              <a:fillRect l="0" t="0" r="0" b="0"/>
            </a:stretch>
          </a:blipFill>
        </p:spPr>
      </p:sp>
      <p:sp>
        <p:nvSpPr>
          <p:cNvPr name="Freeform 4" id="4"/>
          <p:cNvSpPr/>
          <p:nvPr/>
        </p:nvSpPr>
        <p:spPr>
          <a:xfrm flipH="false" flipV="false" rot="0">
            <a:off x="8457137" y="3090149"/>
            <a:ext cx="7919288" cy="2040553"/>
          </a:xfrm>
          <a:custGeom>
            <a:avLst/>
            <a:gdLst/>
            <a:ahLst/>
            <a:cxnLst/>
            <a:rect r="r" b="b" t="t" l="l"/>
            <a:pathLst>
              <a:path h="2040553" w="7919288">
                <a:moveTo>
                  <a:pt x="0" y="0"/>
                </a:moveTo>
                <a:lnTo>
                  <a:pt x="7919288" y="0"/>
                </a:lnTo>
                <a:lnTo>
                  <a:pt x="7919288" y="2040553"/>
                </a:lnTo>
                <a:lnTo>
                  <a:pt x="0" y="2040553"/>
                </a:lnTo>
                <a:lnTo>
                  <a:pt x="0" y="0"/>
                </a:lnTo>
                <a:close/>
              </a:path>
            </a:pathLst>
          </a:custGeom>
          <a:blipFill>
            <a:blip r:embed="rId4"/>
            <a:stretch>
              <a:fillRect l="0" t="0" r="0" b="0"/>
            </a:stretch>
          </a:blipFill>
        </p:spPr>
      </p:sp>
      <p:sp>
        <p:nvSpPr>
          <p:cNvPr name="Freeform 5" id="5"/>
          <p:cNvSpPr/>
          <p:nvPr/>
        </p:nvSpPr>
        <p:spPr>
          <a:xfrm flipH="false" flipV="false" rot="0">
            <a:off x="8457137" y="5237696"/>
            <a:ext cx="7051059" cy="4020604"/>
          </a:xfrm>
          <a:custGeom>
            <a:avLst/>
            <a:gdLst/>
            <a:ahLst/>
            <a:cxnLst/>
            <a:rect r="r" b="b" t="t" l="l"/>
            <a:pathLst>
              <a:path h="4020604" w="7051059">
                <a:moveTo>
                  <a:pt x="0" y="0"/>
                </a:moveTo>
                <a:lnTo>
                  <a:pt x="7051059" y="0"/>
                </a:lnTo>
                <a:lnTo>
                  <a:pt x="7051059" y="4020604"/>
                </a:lnTo>
                <a:lnTo>
                  <a:pt x="0" y="4020604"/>
                </a:lnTo>
                <a:lnTo>
                  <a:pt x="0" y="0"/>
                </a:lnTo>
                <a:close/>
              </a:path>
            </a:pathLst>
          </a:custGeom>
          <a:blipFill>
            <a:blip r:embed="rId5"/>
            <a:stretch>
              <a:fillRect l="0" t="0" r="0" b="0"/>
            </a:stretch>
          </a:blipFill>
        </p:spPr>
      </p:sp>
      <p:sp>
        <p:nvSpPr>
          <p:cNvPr name="TextBox 6" id="6"/>
          <p:cNvSpPr txBox="true"/>
          <p:nvPr/>
        </p:nvSpPr>
        <p:spPr>
          <a:xfrm rot="0">
            <a:off x="8457137" y="2506635"/>
            <a:ext cx="8347174" cy="322580"/>
          </a:xfrm>
          <a:prstGeom prst="rect">
            <a:avLst/>
          </a:prstGeom>
        </p:spPr>
        <p:txBody>
          <a:bodyPr anchor="t" rtlCol="false" tIns="0" lIns="0" bIns="0" rIns="0">
            <a:spAutoFit/>
          </a:bodyPr>
          <a:lstStyle/>
          <a:p>
            <a:pPr algn="ctr">
              <a:lnSpc>
                <a:spcPts val="2560"/>
              </a:lnSpc>
              <a:spcBef>
                <a:spcPct val="0"/>
              </a:spcBef>
            </a:pPr>
            <a:r>
              <a:rPr lang="en-US" sz="2000" i="true">
                <a:solidFill>
                  <a:srgbClr val="000000"/>
                </a:solidFill>
                <a:latin typeface="Open Sans Italics"/>
                <a:ea typeface="Open Sans Italics"/>
                <a:cs typeface="Open Sans Italics"/>
                <a:sym typeface="Open Sans Italics"/>
              </a:rPr>
              <a:t>Sử dụng thư viện random search để tìm siêu tham số tốt nhất cho mô hình</a:t>
            </a:r>
          </a:p>
        </p:txBody>
      </p:sp>
      <p:sp>
        <p:nvSpPr>
          <p:cNvPr name="TextBox 7" id="7"/>
          <p:cNvSpPr txBox="true"/>
          <p:nvPr/>
        </p:nvSpPr>
        <p:spPr>
          <a:xfrm rot="0">
            <a:off x="7324388" y="1135286"/>
            <a:ext cx="10184785" cy="474345"/>
          </a:xfrm>
          <a:prstGeom prst="rect">
            <a:avLst/>
          </a:prstGeom>
        </p:spPr>
        <p:txBody>
          <a:bodyPr anchor="t" rtlCol="false" tIns="0" lIns="0" bIns="0" rIns="0">
            <a:spAutoFit/>
          </a:bodyPr>
          <a:lstStyle/>
          <a:p>
            <a:pPr algn="ctr">
              <a:lnSpc>
                <a:spcPts val="3839"/>
              </a:lnSpc>
              <a:spcBef>
                <a:spcPct val="0"/>
              </a:spcBef>
            </a:pPr>
            <a:r>
              <a:rPr lang="en-US" sz="2999" i="true">
                <a:solidFill>
                  <a:srgbClr val="000000"/>
                </a:solidFill>
                <a:latin typeface="Montserrat Extra-Bold Italics"/>
                <a:ea typeface="Montserrat Extra-Bold Italics"/>
                <a:cs typeface="Montserrat Extra-Bold Italics"/>
                <a:sym typeface="Montserrat Extra-Bold Italics"/>
              </a:rPr>
              <a:t>LIGHT GRADIENT BOOSTING MACHINE CLASSIFER</a:t>
            </a:r>
          </a:p>
        </p:txBody>
      </p:sp>
      <p:sp>
        <p:nvSpPr>
          <p:cNvPr name="TextBox 8" id="8"/>
          <p:cNvSpPr txBox="true"/>
          <p:nvPr/>
        </p:nvSpPr>
        <p:spPr>
          <a:xfrm rot="0">
            <a:off x="1187301" y="6739002"/>
            <a:ext cx="4011067" cy="322580"/>
          </a:xfrm>
          <a:prstGeom prst="rect">
            <a:avLst/>
          </a:prstGeom>
        </p:spPr>
        <p:txBody>
          <a:bodyPr anchor="t" rtlCol="false" tIns="0" lIns="0" bIns="0" rIns="0">
            <a:spAutoFit/>
          </a:bodyPr>
          <a:lstStyle/>
          <a:p>
            <a:pPr algn="ctr">
              <a:lnSpc>
                <a:spcPts val="2560"/>
              </a:lnSpc>
              <a:spcBef>
                <a:spcPct val="0"/>
              </a:spcBef>
            </a:pPr>
            <a:r>
              <a:rPr lang="en-US" sz="2000" i="true">
                <a:solidFill>
                  <a:srgbClr val="000000"/>
                </a:solidFill>
                <a:latin typeface="Open Sans Italics"/>
                <a:ea typeface="Open Sans Italics"/>
                <a:cs typeface="Open Sans Italics"/>
                <a:sym typeface="Open Sans Italics"/>
              </a:rPr>
              <a:t>In ra báo cáo đánh giá của mô hình</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20184" y="1955697"/>
            <a:ext cx="9909782" cy="6375606"/>
          </a:xfrm>
          <a:custGeom>
            <a:avLst/>
            <a:gdLst/>
            <a:ahLst/>
            <a:cxnLst/>
            <a:rect r="r" b="b" t="t" l="l"/>
            <a:pathLst>
              <a:path h="6375606" w="9909782">
                <a:moveTo>
                  <a:pt x="0" y="0"/>
                </a:moveTo>
                <a:lnTo>
                  <a:pt x="9909781" y="0"/>
                </a:lnTo>
                <a:lnTo>
                  <a:pt x="9909781" y="6375606"/>
                </a:lnTo>
                <a:lnTo>
                  <a:pt x="0" y="6375606"/>
                </a:lnTo>
                <a:lnTo>
                  <a:pt x="0" y="0"/>
                </a:lnTo>
                <a:close/>
              </a:path>
            </a:pathLst>
          </a:custGeom>
          <a:blipFill>
            <a:blip r:embed="rId2"/>
            <a:stretch>
              <a:fillRect l="0" t="0" r="0" b="0"/>
            </a:stretch>
          </a:blipFill>
        </p:spPr>
      </p:sp>
      <p:sp>
        <p:nvSpPr>
          <p:cNvPr name="Freeform 3" id="3"/>
          <p:cNvSpPr/>
          <p:nvPr/>
        </p:nvSpPr>
        <p:spPr>
          <a:xfrm flipH="false" flipV="false" rot="0">
            <a:off x="10731199" y="2303326"/>
            <a:ext cx="6926085" cy="3746534"/>
          </a:xfrm>
          <a:custGeom>
            <a:avLst/>
            <a:gdLst/>
            <a:ahLst/>
            <a:cxnLst/>
            <a:rect r="r" b="b" t="t" l="l"/>
            <a:pathLst>
              <a:path h="3746534" w="6926085">
                <a:moveTo>
                  <a:pt x="0" y="0"/>
                </a:moveTo>
                <a:lnTo>
                  <a:pt x="6926085" y="0"/>
                </a:lnTo>
                <a:lnTo>
                  <a:pt x="6926085" y="3746534"/>
                </a:lnTo>
                <a:lnTo>
                  <a:pt x="0" y="3746534"/>
                </a:lnTo>
                <a:lnTo>
                  <a:pt x="0" y="0"/>
                </a:lnTo>
                <a:close/>
              </a:path>
            </a:pathLst>
          </a:custGeom>
          <a:blipFill>
            <a:blip r:embed="rId3"/>
            <a:stretch>
              <a:fillRect l="0" t="0" r="0" b="0"/>
            </a:stretch>
          </a:blipFill>
        </p:spPr>
      </p:sp>
      <p:sp>
        <p:nvSpPr>
          <p:cNvPr name="TextBox 4" id="4"/>
          <p:cNvSpPr txBox="true"/>
          <p:nvPr/>
        </p:nvSpPr>
        <p:spPr>
          <a:xfrm rot="0">
            <a:off x="855801" y="898774"/>
            <a:ext cx="6550756" cy="5995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SO SÁNH CÁC MÔ HÌNH</a:t>
            </a:r>
          </a:p>
        </p:txBody>
      </p:sp>
      <p:sp>
        <p:nvSpPr>
          <p:cNvPr name="TextBox 5" id="5"/>
          <p:cNvSpPr txBox="true"/>
          <p:nvPr/>
        </p:nvSpPr>
        <p:spPr>
          <a:xfrm rot="0">
            <a:off x="10731199" y="6317084"/>
            <a:ext cx="6926085" cy="1507346"/>
          </a:xfrm>
          <a:prstGeom prst="rect">
            <a:avLst/>
          </a:prstGeom>
        </p:spPr>
        <p:txBody>
          <a:bodyPr anchor="t" rtlCol="false" tIns="0" lIns="0" bIns="0" rIns="0">
            <a:spAutoFit/>
          </a:bodyPr>
          <a:lstStyle/>
          <a:p>
            <a:pPr algn="l">
              <a:lnSpc>
                <a:spcPts val="3017"/>
              </a:lnSpc>
            </a:pPr>
            <a:r>
              <a:rPr lang="en-US" sz="2155" i="true">
                <a:solidFill>
                  <a:srgbClr val="000000"/>
                </a:solidFill>
                <a:latin typeface="Open Sans Italics"/>
                <a:ea typeface="Open Sans Italics"/>
                <a:cs typeface="Open Sans Italics"/>
                <a:sym typeface="Open Sans Italics"/>
              </a:rPr>
              <a:t>Có thể các thấy mô hình tốt nhất là </a:t>
            </a:r>
            <a:r>
              <a:rPr lang="en-US" b="true" sz="2155" i="true">
                <a:solidFill>
                  <a:srgbClr val="5271FF"/>
                </a:solidFill>
                <a:latin typeface="Open Sans Bold Italics"/>
                <a:ea typeface="Open Sans Bold Italics"/>
                <a:cs typeface="Open Sans Bold Italics"/>
                <a:sym typeface="Open Sans Bold Italics"/>
              </a:rPr>
              <a:t>KNeighbors Classifer</a:t>
            </a:r>
            <a:r>
              <a:rPr lang="en-US" sz="2155" i="true">
                <a:solidFill>
                  <a:srgbClr val="000000"/>
                </a:solidFill>
                <a:latin typeface="Open Sans Italics"/>
                <a:ea typeface="Open Sans Italics"/>
                <a:cs typeface="Open Sans Italics"/>
                <a:sym typeface="Open Sans Italics"/>
              </a:rPr>
              <a:t>, </a:t>
            </a:r>
            <a:r>
              <a:rPr lang="en-US" b="true" sz="2155" i="true">
                <a:solidFill>
                  <a:srgbClr val="5271FF"/>
                </a:solidFill>
                <a:latin typeface="Open Sans Bold Italics"/>
                <a:ea typeface="Open Sans Bold Italics"/>
                <a:cs typeface="Open Sans Bold Italics"/>
                <a:sym typeface="Open Sans Bold Italics"/>
              </a:rPr>
              <a:t>Random Forest Classifer</a:t>
            </a:r>
            <a:r>
              <a:rPr lang="en-US" sz="2155" i="true">
                <a:solidFill>
                  <a:srgbClr val="000000"/>
                </a:solidFill>
                <a:latin typeface="Open Sans Italics"/>
                <a:ea typeface="Open Sans Italics"/>
                <a:cs typeface="Open Sans Italics"/>
                <a:sym typeface="Open Sans Italics"/>
              </a:rPr>
              <a:t> và </a:t>
            </a:r>
            <a:r>
              <a:rPr lang="en-US" b="true" sz="2155" i="true">
                <a:solidFill>
                  <a:srgbClr val="5271FF"/>
                </a:solidFill>
                <a:latin typeface="Open Sans Bold Italics"/>
                <a:ea typeface="Open Sans Bold Italics"/>
                <a:cs typeface="Open Sans Bold Italics"/>
                <a:sym typeface="Open Sans Bold Italics"/>
              </a:rPr>
              <a:t>LightGBM Classifier</a:t>
            </a:r>
            <a:r>
              <a:rPr lang="en-US" sz="2155" i="true">
                <a:solidFill>
                  <a:srgbClr val="000000"/>
                </a:solidFill>
                <a:latin typeface="Open Sans Italics"/>
                <a:ea typeface="Open Sans Italics"/>
                <a:cs typeface="Open Sans Italics"/>
                <a:sym typeface="Open Sans Italics"/>
              </a:rPr>
              <a:t>. 3 mô hình kể trên đều có phần trăm dự đoán đúng cao (96%), điểm f1 cao (0.96) và điểm AUC cao (1.0)</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20252F"/>
        </a:solidFill>
      </p:bgPr>
    </p:bg>
    <p:spTree>
      <p:nvGrpSpPr>
        <p:cNvPr id="1" name=""/>
        <p:cNvGrpSpPr/>
        <p:nvPr/>
      </p:nvGrpSpPr>
      <p:grpSpPr>
        <a:xfrm>
          <a:off x="0" y="0"/>
          <a:ext cx="0" cy="0"/>
          <a:chOff x="0" y="0"/>
          <a:chExt cx="0" cy="0"/>
        </a:xfrm>
      </p:grpSpPr>
      <p:grpSp>
        <p:nvGrpSpPr>
          <p:cNvPr name="Group 2" id="2"/>
          <p:cNvGrpSpPr/>
          <p:nvPr/>
        </p:nvGrpSpPr>
        <p:grpSpPr>
          <a:xfrm rot="0">
            <a:off x="17835213" y="7063676"/>
            <a:ext cx="452787" cy="2194624"/>
            <a:chOff x="0" y="0"/>
            <a:chExt cx="293277" cy="1421492"/>
          </a:xfrm>
        </p:grpSpPr>
        <p:sp>
          <p:nvSpPr>
            <p:cNvPr name="Freeform 3" id="3"/>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53688B"/>
            </a:solidFill>
          </p:spPr>
        </p:sp>
      </p:grpSp>
      <p:grpSp>
        <p:nvGrpSpPr>
          <p:cNvPr name="Group 4" id="4"/>
          <p:cNvGrpSpPr/>
          <p:nvPr/>
        </p:nvGrpSpPr>
        <p:grpSpPr>
          <a:xfrm rot="0">
            <a:off x="12831660" y="1104900"/>
            <a:ext cx="4427640" cy="3946395"/>
            <a:chOff x="0" y="0"/>
            <a:chExt cx="5903520" cy="5261859"/>
          </a:xfrm>
        </p:grpSpPr>
        <p:pic>
          <p:nvPicPr>
            <p:cNvPr name="Picture 5" id="5"/>
            <p:cNvPicPr>
              <a:picLocks noChangeAspect="true"/>
            </p:cNvPicPr>
            <p:nvPr/>
          </p:nvPicPr>
          <p:blipFill>
            <a:blip r:embed="rId2"/>
            <a:srcRect l="12695" t="0" r="12695" b="0"/>
            <a:stretch>
              <a:fillRect/>
            </a:stretch>
          </p:blipFill>
          <p:spPr>
            <a:xfrm flipH="false" flipV="false">
              <a:off x="0" y="0"/>
              <a:ext cx="5903520" cy="5261859"/>
            </a:xfrm>
            <a:prstGeom prst="rect">
              <a:avLst/>
            </a:prstGeom>
          </p:spPr>
        </p:pic>
      </p:grpSp>
      <p:grpSp>
        <p:nvGrpSpPr>
          <p:cNvPr name="Group 6" id="6"/>
          <p:cNvGrpSpPr/>
          <p:nvPr/>
        </p:nvGrpSpPr>
        <p:grpSpPr>
          <a:xfrm rot="0">
            <a:off x="12831660" y="5311905"/>
            <a:ext cx="4427640" cy="3946395"/>
            <a:chOff x="0" y="0"/>
            <a:chExt cx="5903520" cy="5261859"/>
          </a:xfrm>
        </p:grpSpPr>
        <p:pic>
          <p:nvPicPr>
            <p:cNvPr name="Picture 7" id="7"/>
            <p:cNvPicPr>
              <a:picLocks noChangeAspect="true"/>
            </p:cNvPicPr>
            <p:nvPr/>
          </p:nvPicPr>
          <p:blipFill>
            <a:blip r:embed="rId3"/>
            <a:srcRect l="7927" t="0" r="7927" b="0"/>
            <a:stretch>
              <a:fillRect/>
            </a:stretch>
          </p:blipFill>
          <p:spPr>
            <a:xfrm flipH="false" flipV="false">
              <a:off x="0" y="0"/>
              <a:ext cx="5903520" cy="5261859"/>
            </a:xfrm>
            <a:prstGeom prst="rect">
              <a:avLst/>
            </a:prstGeom>
          </p:spPr>
        </p:pic>
      </p:grpSp>
      <p:grpSp>
        <p:nvGrpSpPr>
          <p:cNvPr name="Group 8" id="8"/>
          <p:cNvGrpSpPr/>
          <p:nvPr/>
        </p:nvGrpSpPr>
        <p:grpSpPr>
          <a:xfrm rot="0">
            <a:off x="9144000" y="1104900"/>
            <a:ext cx="3429000" cy="8153400"/>
            <a:chOff x="0" y="0"/>
            <a:chExt cx="4572000" cy="10871200"/>
          </a:xfrm>
        </p:grpSpPr>
        <p:pic>
          <p:nvPicPr>
            <p:cNvPr name="Picture 9" id="9"/>
            <p:cNvPicPr>
              <a:picLocks noChangeAspect="true"/>
            </p:cNvPicPr>
            <p:nvPr/>
          </p:nvPicPr>
          <p:blipFill>
            <a:blip r:embed="rId4"/>
            <a:srcRect l="42152" t="0" r="29810" b="0"/>
            <a:stretch>
              <a:fillRect/>
            </a:stretch>
          </p:blipFill>
          <p:spPr>
            <a:xfrm flipH="false" flipV="false">
              <a:off x="0" y="0"/>
              <a:ext cx="4572000" cy="10871200"/>
            </a:xfrm>
            <a:prstGeom prst="rect">
              <a:avLst/>
            </a:prstGeom>
          </p:spPr>
        </p:pic>
      </p:grpSp>
      <p:grpSp>
        <p:nvGrpSpPr>
          <p:cNvPr name="Group 10" id="10"/>
          <p:cNvGrpSpPr/>
          <p:nvPr/>
        </p:nvGrpSpPr>
        <p:grpSpPr>
          <a:xfrm rot="0">
            <a:off x="1450694" y="5051295"/>
            <a:ext cx="7414260" cy="4207005"/>
            <a:chOff x="0" y="0"/>
            <a:chExt cx="3866567" cy="2193971"/>
          </a:xfrm>
        </p:grpSpPr>
        <p:sp>
          <p:nvSpPr>
            <p:cNvPr name="Freeform 11" id="11"/>
            <p:cNvSpPr/>
            <p:nvPr/>
          </p:nvSpPr>
          <p:spPr>
            <a:xfrm flipH="false" flipV="false" rot="0">
              <a:off x="0" y="0"/>
              <a:ext cx="3866567" cy="2193971"/>
            </a:xfrm>
            <a:custGeom>
              <a:avLst/>
              <a:gdLst/>
              <a:ahLst/>
              <a:cxnLst/>
              <a:rect r="r" b="b" t="t" l="l"/>
              <a:pathLst>
                <a:path h="2193971" w="3866567">
                  <a:moveTo>
                    <a:pt x="0" y="0"/>
                  </a:moveTo>
                  <a:lnTo>
                    <a:pt x="3866567" y="0"/>
                  </a:lnTo>
                  <a:lnTo>
                    <a:pt x="3866567" y="2193971"/>
                  </a:lnTo>
                  <a:lnTo>
                    <a:pt x="0" y="2193971"/>
                  </a:lnTo>
                  <a:close/>
                </a:path>
              </a:pathLst>
            </a:custGeom>
            <a:solidFill>
              <a:srgbClr val="263F6B"/>
            </a:solidFill>
          </p:spPr>
        </p:sp>
      </p:grpSp>
      <p:sp>
        <p:nvSpPr>
          <p:cNvPr name="TextBox 12" id="12"/>
          <p:cNvSpPr txBox="true"/>
          <p:nvPr/>
        </p:nvSpPr>
        <p:spPr>
          <a:xfrm rot="0">
            <a:off x="1450694" y="2439670"/>
            <a:ext cx="7693306" cy="1763395"/>
          </a:xfrm>
          <a:prstGeom prst="rect">
            <a:avLst/>
          </a:prstGeom>
        </p:spPr>
        <p:txBody>
          <a:bodyPr anchor="t" rtlCol="false" tIns="0" lIns="0" bIns="0" rIns="0">
            <a:spAutoFit/>
          </a:bodyPr>
          <a:lstStyle/>
          <a:p>
            <a:pPr algn="l">
              <a:lnSpc>
                <a:spcPts val="7040"/>
              </a:lnSpc>
            </a:pPr>
            <a:r>
              <a:rPr lang="en-US" sz="5500">
                <a:solidFill>
                  <a:srgbClr val="FFFFFF"/>
                </a:solidFill>
                <a:latin typeface="Montserrat Extra-Bold"/>
                <a:ea typeface="Montserrat Extra-Bold"/>
                <a:cs typeface="Montserrat Extra-Bold"/>
                <a:sym typeface="Montserrat Extra-Bold"/>
              </a:rPr>
              <a:t>05</a:t>
            </a:r>
          </a:p>
          <a:p>
            <a:pPr algn="l">
              <a:lnSpc>
                <a:spcPts val="7040"/>
              </a:lnSpc>
            </a:pPr>
            <a:r>
              <a:rPr lang="en-US" sz="5500">
                <a:solidFill>
                  <a:srgbClr val="FFFFFF"/>
                </a:solidFill>
                <a:latin typeface="Montserrat Extra-Bold"/>
                <a:ea typeface="Montserrat Extra-Bold"/>
                <a:cs typeface="Montserrat Extra-Bold"/>
                <a:sym typeface="Montserrat Extra-Bold"/>
              </a:rPr>
              <a:t>CONCLUSION</a:t>
            </a:r>
          </a:p>
        </p:txBody>
      </p:sp>
      <p:sp>
        <p:nvSpPr>
          <p:cNvPr name="TextBox 13" id="13"/>
          <p:cNvSpPr txBox="true"/>
          <p:nvPr/>
        </p:nvSpPr>
        <p:spPr>
          <a:xfrm rot="0">
            <a:off x="2050096" y="6328998"/>
            <a:ext cx="6000219" cy="1206801"/>
          </a:xfrm>
          <a:prstGeom prst="rect">
            <a:avLst/>
          </a:prstGeom>
        </p:spPr>
        <p:txBody>
          <a:bodyPr anchor="t" rtlCol="false" tIns="0" lIns="0" bIns="0" rIns="0">
            <a:spAutoFit/>
          </a:bodyPr>
          <a:lstStyle/>
          <a:p>
            <a:pPr algn="l" marL="601867" indent="-300934" lvl="1">
              <a:lnSpc>
                <a:spcPts val="5017"/>
              </a:lnSpc>
              <a:buAutoNum type="arabicPeriod" startAt="1"/>
            </a:pPr>
            <a:r>
              <a:rPr lang="en-US" sz="2787">
                <a:solidFill>
                  <a:srgbClr val="FFFFFF"/>
                </a:solidFill>
                <a:latin typeface="Open Sans"/>
                <a:ea typeface="Open Sans"/>
                <a:cs typeface="Open Sans"/>
                <a:sym typeface="Open Sans"/>
              </a:rPr>
              <a:t>Nhận xét </a:t>
            </a:r>
          </a:p>
          <a:p>
            <a:pPr algn="l" marL="601867" indent="-300934" lvl="1">
              <a:lnSpc>
                <a:spcPts val="5017"/>
              </a:lnSpc>
              <a:buAutoNum type="arabicPeriod" startAt="1"/>
            </a:pPr>
            <a:r>
              <a:rPr lang="en-US" sz="2787">
                <a:solidFill>
                  <a:srgbClr val="FFFFFF"/>
                </a:solidFill>
                <a:latin typeface="Open Sans"/>
                <a:ea typeface="Open Sans"/>
                <a:cs typeface="Open Sans"/>
                <a:sym typeface="Open Sans"/>
              </a:rPr>
              <a:t>Đề xuất giải pháp</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835213" y="7063676"/>
            <a:ext cx="452787" cy="2194624"/>
            <a:chOff x="0" y="0"/>
            <a:chExt cx="293277" cy="1421492"/>
          </a:xfrm>
        </p:grpSpPr>
        <p:sp>
          <p:nvSpPr>
            <p:cNvPr name="Freeform 3" id="3"/>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gradFill rotWithShape="true">
              <a:gsLst>
                <a:gs pos="0">
                  <a:srgbClr val="5DE0E6">
                    <a:alpha val="100000"/>
                  </a:srgbClr>
                </a:gs>
                <a:gs pos="100000">
                  <a:srgbClr val="004AAD">
                    <a:alpha val="100000"/>
                  </a:srgbClr>
                </a:gs>
              </a:gsLst>
              <a:lin ang="0"/>
            </a:gradFill>
          </p:spPr>
        </p:sp>
      </p:grpSp>
      <p:grpSp>
        <p:nvGrpSpPr>
          <p:cNvPr name="Group 4" id="4"/>
          <p:cNvGrpSpPr/>
          <p:nvPr/>
        </p:nvGrpSpPr>
        <p:grpSpPr>
          <a:xfrm rot="0">
            <a:off x="0" y="0"/>
            <a:ext cx="18288000" cy="5143500"/>
            <a:chOff x="0" y="0"/>
            <a:chExt cx="24384000" cy="6858000"/>
          </a:xfrm>
        </p:grpSpPr>
        <p:pic>
          <p:nvPicPr>
            <p:cNvPr name="Picture 5" id="5"/>
            <p:cNvPicPr>
              <a:picLocks noChangeAspect="true"/>
            </p:cNvPicPr>
            <p:nvPr/>
          </p:nvPicPr>
          <p:blipFill>
            <a:blip r:embed="rId2"/>
            <a:srcRect l="0" t="27318" r="0" b="27318"/>
            <a:stretch>
              <a:fillRect/>
            </a:stretch>
          </p:blipFill>
          <p:spPr>
            <a:xfrm flipH="false" flipV="false">
              <a:off x="0" y="0"/>
              <a:ext cx="24384000" cy="6858000"/>
            </a:xfrm>
            <a:prstGeom prst="rect">
              <a:avLst/>
            </a:prstGeom>
          </p:spPr>
        </p:pic>
      </p:grpSp>
      <p:grpSp>
        <p:nvGrpSpPr>
          <p:cNvPr name="Group 6" id="6"/>
          <p:cNvGrpSpPr/>
          <p:nvPr/>
        </p:nvGrpSpPr>
        <p:grpSpPr>
          <a:xfrm rot="0">
            <a:off x="2983865" y="4337685"/>
            <a:ext cx="1611630" cy="1611630"/>
            <a:chOff x="0" y="0"/>
            <a:chExt cx="1913890" cy="1913890"/>
          </a:xfrm>
        </p:grpSpPr>
        <p:sp>
          <p:nvSpPr>
            <p:cNvPr name="Freeform 7" id="7"/>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FFFFFF"/>
            </a:solidFill>
          </p:spPr>
        </p:sp>
      </p:grpSp>
      <p:grpSp>
        <p:nvGrpSpPr>
          <p:cNvPr name="Group 8" id="8"/>
          <p:cNvGrpSpPr/>
          <p:nvPr/>
        </p:nvGrpSpPr>
        <p:grpSpPr>
          <a:xfrm rot="0">
            <a:off x="3079115" y="4432935"/>
            <a:ext cx="1421130" cy="1421130"/>
            <a:chOff x="0" y="0"/>
            <a:chExt cx="1913890" cy="1913890"/>
          </a:xfrm>
        </p:grpSpPr>
        <p:sp>
          <p:nvSpPr>
            <p:cNvPr name="Freeform 9" id="9"/>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gradFill rotWithShape="true">
              <a:gsLst>
                <a:gs pos="0">
                  <a:srgbClr val="000000">
                    <a:alpha val="100000"/>
                  </a:srgbClr>
                </a:gs>
                <a:gs pos="100000">
                  <a:srgbClr val="3533CD">
                    <a:alpha val="100000"/>
                  </a:srgbClr>
                </a:gs>
              </a:gsLst>
              <a:lin ang="0"/>
            </a:gradFill>
          </p:spPr>
        </p:sp>
      </p:grpSp>
      <p:sp>
        <p:nvSpPr>
          <p:cNvPr name="TextBox 10" id="10"/>
          <p:cNvSpPr txBox="true"/>
          <p:nvPr/>
        </p:nvSpPr>
        <p:spPr>
          <a:xfrm rot="0">
            <a:off x="3079115" y="4821237"/>
            <a:ext cx="1421130" cy="587376"/>
          </a:xfrm>
          <a:prstGeom prst="rect">
            <a:avLst/>
          </a:prstGeom>
        </p:spPr>
        <p:txBody>
          <a:bodyPr anchor="t" rtlCol="false" tIns="0" lIns="0" bIns="0" rIns="0">
            <a:spAutoFit/>
          </a:bodyPr>
          <a:lstStyle/>
          <a:p>
            <a:pPr algn="ctr">
              <a:lnSpc>
                <a:spcPts val="4899"/>
              </a:lnSpc>
              <a:spcBef>
                <a:spcPct val="0"/>
              </a:spcBef>
            </a:pPr>
            <a:r>
              <a:rPr lang="en-US" b="true" sz="3499">
                <a:solidFill>
                  <a:srgbClr val="FFFFFF"/>
                </a:solidFill>
                <a:latin typeface="Open Sans Bold"/>
                <a:ea typeface="Open Sans Bold"/>
                <a:cs typeface="Open Sans Bold"/>
                <a:sym typeface="Open Sans Bold"/>
              </a:rPr>
              <a:t>01</a:t>
            </a:r>
          </a:p>
        </p:txBody>
      </p:sp>
      <p:grpSp>
        <p:nvGrpSpPr>
          <p:cNvPr name="Group 11" id="11"/>
          <p:cNvGrpSpPr/>
          <p:nvPr/>
        </p:nvGrpSpPr>
        <p:grpSpPr>
          <a:xfrm rot="0">
            <a:off x="8338185" y="4337685"/>
            <a:ext cx="1611630" cy="1611630"/>
            <a:chOff x="0" y="0"/>
            <a:chExt cx="1913890" cy="1913890"/>
          </a:xfrm>
        </p:grpSpPr>
        <p:sp>
          <p:nvSpPr>
            <p:cNvPr name="Freeform 12" id="12"/>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FFFFFF"/>
            </a:solidFill>
          </p:spPr>
        </p:sp>
      </p:grpSp>
      <p:grpSp>
        <p:nvGrpSpPr>
          <p:cNvPr name="Group 13" id="13"/>
          <p:cNvGrpSpPr/>
          <p:nvPr/>
        </p:nvGrpSpPr>
        <p:grpSpPr>
          <a:xfrm rot="0">
            <a:off x="8433435" y="4432935"/>
            <a:ext cx="1421130" cy="1421130"/>
            <a:chOff x="0" y="0"/>
            <a:chExt cx="1913890" cy="1913890"/>
          </a:xfrm>
        </p:grpSpPr>
        <p:sp>
          <p:nvSpPr>
            <p:cNvPr name="Freeform 14" id="14"/>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gradFill rotWithShape="true">
              <a:gsLst>
                <a:gs pos="0">
                  <a:srgbClr val="5DE0E6">
                    <a:alpha val="100000"/>
                  </a:srgbClr>
                </a:gs>
                <a:gs pos="100000">
                  <a:srgbClr val="004AAD">
                    <a:alpha val="100000"/>
                  </a:srgbClr>
                </a:gs>
              </a:gsLst>
              <a:lin ang="0"/>
            </a:gradFill>
          </p:spPr>
        </p:sp>
      </p:grpSp>
      <p:sp>
        <p:nvSpPr>
          <p:cNvPr name="TextBox 15" id="15"/>
          <p:cNvSpPr txBox="true"/>
          <p:nvPr/>
        </p:nvSpPr>
        <p:spPr>
          <a:xfrm rot="0">
            <a:off x="8433435" y="4821237"/>
            <a:ext cx="1421130" cy="587376"/>
          </a:xfrm>
          <a:prstGeom prst="rect">
            <a:avLst/>
          </a:prstGeom>
        </p:spPr>
        <p:txBody>
          <a:bodyPr anchor="t" rtlCol="false" tIns="0" lIns="0" bIns="0" rIns="0">
            <a:spAutoFit/>
          </a:bodyPr>
          <a:lstStyle/>
          <a:p>
            <a:pPr algn="ctr">
              <a:lnSpc>
                <a:spcPts val="4899"/>
              </a:lnSpc>
              <a:spcBef>
                <a:spcPct val="0"/>
              </a:spcBef>
            </a:pPr>
            <a:r>
              <a:rPr lang="en-US" b="true" sz="3499">
                <a:solidFill>
                  <a:srgbClr val="FFFFFF"/>
                </a:solidFill>
                <a:latin typeface="Open Sans Bold"/>
                <a:ea typeface="Open Sans Bold"/>
                <a:cs typeface="Open Sans Bold"/>
                <a:sym typeface="Open Sans Bold"/>
              </a:rPr>
              <a:t>02</a:t>
            </a:r>
          </a:p>
        </p:txBody>
      </p:sp>
      <p:grpSp>
        <p:nvGrpSpPr>
          <p:cNvPr name="Group 16" id="16"/>
          <p:cNvGrpSpPr/>
          <p:nvPr/>
        </p:nvGrpSpPr>
        <p:grpSpPr>
          <a:xfrm rot="0">
            <a:off x="14213888" y="4337685"/>
            <a:ext cx="1611630" cy="1611630"/>
            <a:chOff x="0" y="0"/>
            <a:chExt cx="1913890" cy="1913890"/>
          </a:xfrm>
        </p:grpSpPr>
        <p:sp>
          <p:nvSpPr>
            <p:cNvPr name="Freeform 17" id="17"/>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FFFFFF"/>
            </a:solidFill>
          </p:spPr>
        </p:sp>
      </p:grpSp>
      <p:grpSp>
        <p:nvGrpSpPr>
          <p:cNvPr name="Group 18" id="18"/>
          <p:cNvGrpSpPr/>
          <p:nvPr/>
        </p:nvGrpSpPr>
        <p:grpSpPr>
          <a:xfrm rot="0">
            <a:off x="14309138" y="4432935"/>
            <a:ext cx="1421130" cy="1421130"/>
            <a:chOff x="0" y="0"/>
            <a:chExt cx="1913890" cy="1913890"/>
          </a:xfrm>
        </p:grpSpPr>
        <p:sp>
          <p:nvSpPr>
            <p:cNvPr name="Freeform 19" id="19"/>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gradFill rotWithShape="true">
              <a:gsLst>
                <a:gs pos="0">
                  <a:srgbClr val="000000">
                    <a:alpha val="100000"/>
                  </a:srgbClr>
                </a:gs>
                <a:gs pos="100000">
                  <a:srgbClr val="3533CD">
                    <a:alpha val="100000"/>
                  </a:srgbClr>
                </a:gs>
              </a:gsLst>
              <a:lin ang="0"/>
            </a:gradFill>
          </p:spPr>
        </p:sp>
      </p:grpSp>
      <p:sp>
        <p:nvSpPr>
          <p:cNvPr name="TextBox 20" id="20"/>
          <p:cNvSpPr txBox="true"/>
          <p:nvPr/>
        </p:nvSpPr>
        <p:spPr>
          <a:xfrm rot="0">
            <a:off x="14309138" y="4821237"/>
            <a:ext cx="1421130" cy="587376"/>
          </a:xfrm>
          <a:prstGeom prst="rect">
            <a:avLst/>
          </a:prstGeom>
        </p:spPr>
        <p:txBody>
          <a:bodyPr anchor="t" rtlCol="false" tIns="0" lIns="0" bIns="0" rIns="0">
            <a:spAutoFit/>
          </a:bodyPr>
          <a:lstStyle/>
          <a:p>
            <a:pPr algn="ctr">
              <a:lnSpc>
                <a:spcPts val="4899"/>
              </a:lnSpc>
              <a:spcBef>
                <a:spcPct val="0"/>
              </a:spcBef>
            </a:pPr>
            <a:r>
              <a:rPr lang="en-US" b="true" sz="3499">
                <a:solidFill>
                  <a:srgbClr val="FFFFFF"/>
                </a:solidFill>
                <a:latin typeface="Open Sans Bold"/>
                <a:ea typeface="Open Sans Bold"/>
                <a:cs typeface="Open Sans Bold"/>
                <a:sym typeface="Open Sans Bold"/>
              </a:rPr>
              <a:t>03</a:t>
            </a:r>
          </a:p>
        </p:txBody>
      </p:sp>
      <p:sp>
        <p:nvSpPr>
          <p:cNvPr name="TextBox 21" id="21"/>
          <p:cNvSpPr txBox="true"/>
          <p:nvPr/>
        </p:nvSpPr>
        <p:spPr>
          <a:xfrm rot="0">
            <a:off x="1028700" y="6387750"/>
            <a:ext cx="4756813" cy="1749425"/>
          </a:xfrm>
          <a:prstGeom prst="rect">
            <a:avLst/>
          </a:prstGeom>
        </p:spPr>
        <p:txBody>
          <a:bodyPr anchor="t" rtlCol="false" tIns="0" lIns="0" bIns="0" rIns="0">
            <a:spAutoFit/>
          </a:bodyPr>
          <a:lstStyle/>
          <a:p>
            <a:pPr algn="l">
              <a:lnSpc>
                <a:spcPts val="2799"/>
              </a:lnSpc>
            </a:pPr>
            <a:r>
              <a:rPr lang="en-US" sz="1999">
                <a:solidFill>
                  <a:srgbClr val="171616"/>
                </a:solidFill>
                <a:latin typeface="Open Sans"/>
                <a:ea typeface="Open Sans"/>
                <a:cs typeface="Open Sans"/>
                <a:sym typeface="Open Sans"/>
              </a:rPr>
              <a:t>Mức độ hài lòng của khách hàng thuộc nhóm du lịch cá nhân và hạng phổ thông rất thấp (khoảng 10-15%).</a:t>
            </a:r>
          </a:p>
          <a:p>
            <a:pPr algn="l">
              <a:lnSpc>
                <a:spcPts val="2799"/>
              </a:lnSpc>
              <a:spcBef>
                <a:spcPct val="0"/>
              </a:spcBef>
            </a:pPr>
            <a:r>
              <a:rPr lang="en-US" sz="1999">
                <a:solidFill>
                  <a:srgbClr val="171616"/>
                </a:solidFill>
                <a:latin typeface="Open Sans"/>
                <a:ea typeface="Open Sans"/>
                <a:cs typeface="Open Sans"/>
                <a:sym typeface="Open Sans"/>
              </a:rPr>
              <a:t>Do vậy, hãng có thể bị ảnh hưởng đến danh tiếng và mất đi 1 phần doanh thu.</a:t>
            </a:r>
          </a:p>
        </p:txBody>
      </p:sp>
      <p:sp>
        <p:nvSpPr>
          <p:cNvPr name="TextBox 22" id="22"/>
          <p:cNvSpPr txBox="true"/>
          <p:nvPr/>
        </p:nvSpPr>
        <p:spPr>
          <a:xfrm rot="0">
            <a:off x="6869882" y="6387750"/>
            <a:ext cx="5165394" cy="1749425"/>
          </a:xfrm>
          <a:prstGeom prst="rect">
            <a:avLst/>
          </a:prstGeom>
        </p:spPr>
        <p:txBody>
          <a:bodyPr anchor="t" rtlCol="false" tIns="0" lIns="0" bIns="0" rIns="0">
            <a:spAutoFit/>
          </a:bodyPr>
          <a:lstStyle/>
          <a:p>
            <a:pPr algn="l">
              <a:lnSpc>
                <a:spcPts val="2799"/>
              </a:lnSpc>
              <a:spcBef>
                <a:spcPct val="0"/>
              </a:spcBef>
            </a:pPr>
            <a:r>
              <a:rPr lang="en-US" sz="1999">
                <a:solidFill>
                  <a:srgbClr val="171616"/>
                </a:solidFill>
                <a:latin typeface="Open Sans"/>
                <a:ea typeface="Open Sans"/>
                <a:cs typeface="Open Sans"/>
                <a:sym typeface="Open Sans"/>
              </a:rPr>
              <a:t>Có thể thấy, khách hàng ở hạng thương gia thì hầu hết hài lòng dù cho chất lượng dịch vụ wifi và giải trí có tốt hay không tốt. Còn khách hàng ở hạng phổ thông và phổ thông đặc biệt thì ngược lại.</a:t>
            </a:r>
          </a:p>
        </p:txBody>
      </p:sp>
      <p:sp>
        <p:nvSpPr>
          <p:cNvPr name="TextBox 23" id="23"/>
          <p:cNvSpPr txBox="true"/>
          <p:nvPr/>
        </p:nvSpPr>
        <p:spPr>
          <a:xfrm rot="0">
            <a:off x="13006549" y="6387750"/>
            <a:ext cx="4252751" cy="1044575"/>
          </a:xfrm>
          <a:prstGeom prst="rect">
            <a:avLst/>
          </a:prstGeom>
        </p:spPr>
        <p:txBody>
          <a:bodyPr anchor="t" rtlCol="false" tIns="0" lIns="0" bIns="0" rIns="0">
            <a:spAutoFit/>
          </a:bodyPr>
          <a:lstStyle/>
          <a:p>
            <a:pPr algn="l">
              <a:lnSpc>
                <a:spcPts val="2799"/>
              </a:lnSpc>
              <a:spcBef>
                <a:spcPct val="0"/>
              </a:spcBef>
            </a:pPr>
            <a:r>
              <a:rPr lang="en-US" sz="1999">
                <a:solidFill>
                  <a:srgbClr val="171616"/>
                </a:solidFill>
                <a:latin typeface="Open Sans"/>
                <a:ea typeface="Open Sans"/>
                <a:cs typeface="Open Sans"/>
                <a:sym typeface="Open Sans"/>
              </a:rPr>
              <a:t>Còn lại hầu hết các yếu tố dịch vụ khác sẽ ảnh hưởng thuận chiều đến mức độ hài lòng của khách hàng. </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835213" y="7063676"/>
            <a:ext cx="452787" cy="2194624"/>
            <a:chOff x="0" y="0"/>
            <a:chExt cx="293277" cy="1421492"/>
          </a:xfrm>
        </p:grpSpPr>
        <p:sp>
          <p:nvSpPr>
            <p:cNvPr name="Freeform 3" id="3"/>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263F6B"/>
            </a:solidFill>
          </p:spPr>
        </p:sp>
      </p:grpSp>
      <p:grpSp>
        <p:nvGrpSpPr>
          <p:cNvPr name="Group 4" id="4"/>
          <p:cNvGrpSpPr/>
          <p:nvPr/>
        </p:nvGrpSpPr>
        <p:grpSpPr>
          <a:xfrm rot="0">
            <a:off x="3941421" y="3103338"/>
            <a:ext cx="7092465" cy="2534390"/>
            <a:chOff x="0" y="0"/>
            <a:chExt cx="9456620" cy="3379187"/>
          </a:xfrm>
        </p:grpSpPr>
        <p:grpSp>
          <p:nvGrpSpPr>
            <p:cNvPr name="Group 5" id="5"/>
            <p:cNvGrpSpPr/>
            <p:nvPr/>
          </p:nvGrpSpPr>
          <p:grpSpPr>
            <a:xfrm rot="0">
              <a:off x="0" y="0"/>
              <a:ext cx="9456620" cy="3379187"/>
              <a:chOff x="0" y="0"/>
              <a:chExt cx="22141968" cy="7912112"/>
            </a:xfrm>
          </p:grpSpPr>
          <p:sp>
            <p:nvSpPr>
              <p:cNvPr name="Freeform 6" id="6"/>
              <p:cNvSpPr/>
              <p:nvPr/>
            </p:nvSpPr>
            <p:spPr>
              <a:xfrm flipH="false" flipV="false" rot="0">
                <a:off x="0" y="0"/>
                <a:ext cx="22141968" cy="7912112"/>
              </a:xfrm>
              <a:custGeom>
                <a:avLst/>
                <a:gdLst/>
                <a:ahLst/>
                <a:cxnLst/>
                <a:rect r="r" b="b" t="t" l="l"/>
                <a:pathLst>
                  <a:path h="7912112" w="22141968">
                    <a:moveTo>
                      <a:pt x="0" y="0"/>
                    </a:moveTo>
                    <a:lnTo>
                      <a:pt x="22141968" y="0"/>
                    </a:lnTo>
                    <a:lnTo>
                      <a:pt x="22141968" y="7912112"/>
                    </a:lnTo>
                    <a:lnTo>
                      <a:pt x="0" y="7912112"/>
                    </a:lnTo>
                    <a:close/>
                  </a:path>
                </a:pathLst>
              </a:custGeom>
              <a:solidFill>
                <a:srgbClr val="263F6B"/>
              </a:solidFill>
            </p:spPr>
          </p:sp>
        </p:grpSp>
        <p:sp>
          <p:nvSpPr>
            <p:cNvPr name="TextBox 7" id="7"/>
            <p:cNvSpPr txBox="true"/>
            <p:nvPr/>
          </p:nvSpPr>
          <p:spPr>
            <a:xfrm rot="0">
              <a:off x="619428" y="1574330"/>
              <a:ext cx="8217764" cy="1224915"/>
            </a:xfrm>
            <a:prstGeom prst="rect">
              <a:avLst/>
            </a:prstGeom>
          </p:spPr>
          <p:txBody>
            <a:bodyPr anchor="t" rtlCol="false" tIns="0" lIns="0" bIns="0" rIns="0">
              <a:spAutoFit/>
            </a:bodyPr>
            <a:lstStyle/>
            <a:p>
              <a:pPr algn="l">
                <a:lnSpc>
                  <a:spcPts val="2519"/>
                </a:lnSpc>
              </a:pPr>
              <a:r>
                <a:rPr lang="en-US" sz="1799">
                  <a:solidFill>
                    <a:srgbClr val="FFFFFF"/>
                  </a:solidFill>
                  <a:latin typeface="Open Sans"/>
                  <a:ea typeface="Open Sans"/>
                  <a:cs typeface="Open Sans"/>
                  <a:sym typeface="Open Sans"/>
                </a:rPr>
                <a:t>Tập trung tìm hiểu nguyên nhân dẫn đến mức độ hài lòng thấp ở nhóm KH du lịch cá nhân.</a:t>
              </a:r>
            </a:p>
            <a:p>
              <a:pPr algn="l">
                <a:lnSpc>
                  <a:spcPts val="2519"/>
                </a:lnSpc>
                <a:spcBef>
                  <a:spcPct val="0"/>
                </a:spcBef>
              </a:pPr>
              <a:r>
                <a:rPr lang="en-US" sz="1799">
                  <a:solidFill>
                    <a:srgbClr val="FFFFFF"/>
                  </a:solidFill>
                  <a:latin typeface="Open Sans"/>
                  <a:ea typeface="Open Sans"/>
                  <a:cs typeface="Open Sans"/>
                  <a:sym typeface="Open Sans"/>
                </a:rPr>
                <a:t>Hãng nên chú trọng cải thiện trải nghiệm ở nhóm KH này. </a:t>
              </a:r>
            </a:p>
          </p:txBody>
        </p:sp>
        <p:sp>
          <p:nvSpPr>
            <p:cNvPr name="TextBox 8" id="8"/>
            <p:cNvSpPr txBox="true"/>
            <p:nvPr/>
          </p:nvSpPr>
          <p:spPr>
            <a:xfrm rot="0">
              <a:off x="619428" y="582696"/>
              <a:ext cx="6444072" cy="440267"/>
            </a:xfrm>
            <a:prstGeom prst="rect">
              <a:avLst/>
            </a:prstGeom>
          </p:spPr>
          <p:txBody>
            <a:bodyPr anchor="t" rtlCol="false" tIns="0" lIns="0" bIns="0" rIns="0">
              <a:spAutoFit/>
            </a:bodyPr>
            <a:lstStyle/>
            <a:p>
              <a:pPr algn="l">
                <a:lnSpc>
                  <a:spcPts val="2799"/>
                </a:lnSpc>
                <a:spcBef>
                  <a:spcPct val="0"/>
                </a:spcBef>
              </a:pPr>
              <a:r>
                <a:rPr lang="en-US" b="true" sz="1999">
                  <a:solidFill>
                    <a:srgbClr val="FFFFFF"/>
                  </a:solidFill>
                  <a:latin typeface="Open Sans Bold"/>
                  <a:ea typeface="Open Sans Bold"/>
                  <a:cs typeface="Open Sans Bold"/>
                  <a:sym typeface="Open Sans Bold"/>
                </a:rPr>
                <a:t>Về nhóm tính chất khách hàng</a:t>
              </a:r>
            </a:p>
          </p:txBody>
        </p:sp>
      </p:grpSp>
      <p:grpSp>
        <p:nvGrpSpPr>
          <p:cNvPr name="Group 9" id="9"/>
          <p:cNvGrpSpPr/>
          <p:nvPr/>
        </p:nvGrpSpPr>
        <p:grpSpPr>
          <a:xfrm rot="0">
            <a:off x="7487654" y="6250049"/>
            <a:ext cx="7092465" cy="2534390"/>
            <a:chOff x="0" y="0"/>
            <a:chExt cx="9456620" cy="3379187"/>
          </a:xfrm>
        </p:grpSpPr>
        <p:grpSp>
          <p:nvGrpSpPr>
            <p:cNvPr name="Group 10" id="10"/>
            <p:cNvGrpSpPr/>
            <p:nvPr/>
          </p:nvGrpSpPr>
          <p:grpSpPr>
            <a:xfrm rot="0">
              <a:off x="0" y="0"/>
              <a:ext cx="9456620" cy="3379187"/>
              <a:chOff x="0" y="0"/>
              <a:chExt cx="22141968" cy="7912112"/>
            </a:xfrm>
          </p:grpSpPr>
          <p:sp>
            <p:nvSpPr>
              <p:cNvPr name="Freeform 11" id="11"/>
              <p:cNvSpPr/>
              <p:nvPr/>
            </p:nvSpPr>
            <p:spPr>
              <a:xfrm flipH="false" flipV="false" rot="0">
                <a:off x="0" y="0"/>
                <a:ext cx="22141968" cy="7912112"/>
              </a:xfrm>
              <a:custGeom>
                <a:avLst/>
                <a:gdLst/>
                <a:ahLst/>
                <a:cxnLst/>
                <a:rect r="r" b="b" t="t" l="l"/>
                <a:pathLst>
                  <a:path h="7912112" w="22141968">
                    <a:moveTo>
                      <a:pt x="0" y="0"/>
                    </a:moveTo>
                    <a:lnTo>
                      <a:pt x="22141968" y="0"/>
                    </a:lnTo>
                    <a:lnTo>
                      <a:pt x="22141968" y="7912112"/>
                    </a:lnTo>
                    <a:lnTo>
                      <a:pt x="0" y="7912112"/>
                    </a:lnTo>
                    <a:close/>
                  </a:path>
                </a:pathLst>
              </a:custGeom>
              <a:solidFill>
                <a:srgbClr val="20252F"/>
              </a:solidFill>
            </p:spPr>
          </p:sp>
        </p:grpSp>
        <p:sp>
          <p:nvSpPr>
            <p:cNvPr name="TextBox 12" id="12"/>
            <p:cNvSpPr txBox="true"/>
            <p:nvPr/>
          </p:nvSpPr>
          <p:spPr>
            <a:xfrm rot="0">
              <a:off x="943882" y="1661018"/>
              <a:ext cx="7939661" cy="1224915"/>
            </a:xfrm>
            <a:prstGeom prst="rect">
              <a:avLst/>
            </a:prstGeom>
          </p:spPr>
          <p:txBody>
            <a:bodyPr anchor="t" rtlCol="false" tIns="0" lIns="0" bIns="0" rIns="0">
              <a:spAutoFit/>
            </a:bodyPr>
            <a:lstStyle/>
            <a:p>
              <a:pPr algn="l">
                <a:lnSpc>
                  <a:spcPts val="2519"/>
                </a:lnSpc>
                <a:spcBef>
                  <a:spcPct val="0"/>
                </a:spcBef>
              </a:pPr>
              <a:r>
                <a:rPr lang="en-US" sz="1799">
                  <a:solidFill>
                    <a:srgbClr val="FFFFFF"/>
                  </a:solidFill>
                  <a:latin typeface="Open Sans"/>
                  <a:ea typeface="Open Sans"/>
                  <a:cs typeface="Open Sans"/>
                  <a:sym typeface="Open Sans"/>
                </a:rPr>
                <a:t>Nghiên cứu nguyên nhân tại sao khách hàng ở những hạng phổ thông vầ phổ thông đặc biệt lại phần lớn không hài lòng dù cho phản hồi của họ về dịch vụ là tốt.</a:t>
              </a:r>
            </a:p>
          </p:txBody>
        </p:sp>
        <p:sp>
          <p:nvSpPr>
            <p:cNvPr name="TextBox 13" id="13"/>
            <p:cNvSpPr txBox="true"/>
            <p:nvPr/>
          </p:nvSpPr>
          <p:spPr>
            <a:xfrm rot="0">
              <a:off x="802605" y="347746"/>
              <a:ext cx="7290754" cy="910167"/>
            </a:xfrm>
            <a:prstGeom prst="rect">
              <a:avLst/>
            </a:prstGeom>
          </p:spPr>
          <p:txBody>
            <a:bodyPr anchor="t" rtlCol="false" tIns="0" lIns="0" bIns="0" rIns="0">
              <a:spAutoFit/>
            </a:bodyPr>
            <a:lstStyle/>
            <a:p>
              <a:pPr algn="l">
                <a:lnSpc>
                  <a:spcPts val="2799"/>
                </a:lnSpc>
                <a:spcBef>
                  <a:spcPct val="0"/>
                </a:spcBef>
              </a:pPr>
              <a:r>
                <a:rPr lang="en-US" b="true" sz="1999">
                  <a:solidFill>
                    <a:srgbClr val="FFFFFF"/>
                  </a:solidFill>
                  <a:latin typeface="Open Sans Bold"/>
                  <a:ea typeface="Open Sans Bold"/>
                  <a:cs typeface="Open Sans Bold"/>
                  <a:sym typeface="Open Sans Bold"/>
                </a:rPr>
                <a:t>Về chất lượng dịch vụ ở hạng vé phổ thông và phổ thông đặc biệt </a:t>
              </a:r>
            </a:p>
          </p:txBody>
        </p:sp>
      </p:grpSp>
      <p:sp>
        <p:nvSpPr>
          <p:cNvPr name="Freeform 14" id="14"/>
          <p:cNvSpPr/>
          <p:nvPr/>
        </p:nvSpPr>
        <p:spPr>
          <a:xfrm flipH="false" flipV="false" rot="0">
            <a:off x="14838341" y="4426299"/>
            <a:ext cx="2255338" cy="4358140"/>
          </a:xfrm>
          <a:custGeom>
            <a:avLst/>
            <a:gdLst/>
            <a:ahLst/>
            <a:cxnLst/>
            <a:rect r="r" b="b" t="t" l="l"/>
            <a:pathLst>
              <a:path h="4358140" w="2255338">
                <a:moveTo>
                  <a:pt x="0" y="0"/>
                </a:moveTo>
                <a:lnTo>
                  <a:pt x="2255338" y="0"/>
                </a:lnTo>
                <a:lnTo>
                  <a:pt x="2255338" y="4358140"/>
                </a:lnTo>
                <a:lnTo>
                  <a:pt x="0" y="4358140"/>
                </a:lnTo>
                <a:lnTo>
                  <a:pt x="0" y="0"/>
                </a:lnTo>
                <a:close/>
              </a:path>
            </a:pathLst>
          </a:custGeom>
          <a:blipFill>
            <a:blip r:embed="rId2"/>
            <a:stretch>
              <a:fillRect l="0" t="0" r="0" b="0"/>
            </a:stretch>
          </a:blipFill>
        </p:spPr>
      </p:sp>
      <p:sp>
        <p:nvSpPr>
          <p:cNvPr name="Freeform 15" id="15"/>
          <p:cNvSpPr/>
          <p:nvPr/>
        </p:nvSpPr>
        <p:spPr>
          <a:xfrm flipH="true" flipV="false" rot="0">
            <a:off x="1665706" y="1505582"/>
            <a:ext cx="2136664" cy="4132146"/>
          </a:xfrm>
          <a:custGeom>
            <a:avLst/>
            <a:gdLst/>
            <a:ahLst/>
            <a:cxnLst/>
            <a:rect r="r" b="b" t="t" l="l"/>
            <a:pathLst>
              <a:path h="4132146" w="2136664">
                <a:moveTo>
                  <a:pt x="2136663" y="0"/>
                </a:moveTo>
                <a:lnTo>
                  <a:pt x="0" y="0"/>
                </a:lnTo>
                <a:lnTo>
                  <a:pt x="0" y="4132146"/>
                </a:lnTo>
                <a:lnTo>
                  <a:pt x="2136663" y="4132146"/>
                </a:lnTo>
                <a:lnTo>
                  <a:pt x="2136663" y="0"/>
                </a:lnTo>
                <a:close/>
              </a:path>
            </a:pathLst>
          </a:custGeom>
          <a:blipFill>
            <a:blip r:embed="rId3"/>
            <a:stretch>
              <a:fillRect l="0" t="0" r="0" b="0"/>
            </a:stretch>
          </a:blipFill>
        </p:spPr>
      </p:sp>
      <p:sp>
        <p:nvSpPr>
          <p:cNvPr name="TextBox 16" id="16"/>
          <p:cNvSpPr txBox="true"/>
          <p:nvPr/>
        </p:nvSpPr>
        <p:spPr>
          <a:xfrm rot="0">
            <a:off x="4378841" y="1328704"/>
            <a:ext cx="12560531" cy="877570"/>
          </a:xfrm>
          <a:prstGeom prst="rect">
            <a:avLst/>
          </a:prstGeom>
        </p:spPr>
        <p:txBody>
          <a:bodyPr anchor="t" rtlCol="false" tIns="0" lIns="0" bIns="0" rIns="0">
            <a:spAutoFit/>
          </a:bodyPr>
          <a:lstStyle/>
          <a:p>
            <a:pPr algn="ctr">
              <a:lnSpc>
                <a:spcPts val="7040"/>
              </a:lnSpc>
            </a:pPr>
            <a:r>
              <a:rPr lang="en-US" sz="5500">
                <a:solidFill>
                  <a:srgbClr val="000000"/>
                </a:solidFill>
                <a:latin typeface="Montserrat Extra-Bold"/>
                <a:ea typeface="Montserrat Extra-Bold"/>
                <a:cs typeface="Montserrat Extra-Bold"/>
                <a:sym typeface="Montserrat Extra-Bold"/>
              </a:rPr>
              <a:t>KHUYẾN NGHỊ GIẢI PHÁP</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2696616" y="3168192"/>
            <a:ext cx="12894768" cy="3682124"/>
            <a:chOff x="0" y="0"/>
            <a:chExt cx="6724675" cy="1920243"/>
          </a:xfrm>
        </p:grpSpPr>
        <p:sp>
          <p:nvSpPr>
            <p:cNvPr name="Freeform 4" id="4"/>
            <p:cNvSpPr/>
            <p:nvPr/>
          </p:nvSpPr>
          <p:spPr>
            <a:xfrm flipH="false" flipV="false" rot="0">
              <a:off x="0" y="0"/>
              <a:ext cx="6724675" cy="1920243"/>
            </a:xfrm>
            <a:custGeom>
              <a:avLst/>
              <a:gdLst/>
              <a:ahLst/>
              <a:cxnLst/>
              <a:rect r="r" b="b" t="t" l="l"/>
              <a:pathLst>
                <a:path h="1920243" w="6724675">
                  <a:moveTo>
                    <a:pt x="0" y="0"/>
                  </a:moveTo>
                  <a:lnTo>
                    <a:pt x="6724675" y="0"/>
                  </a:lnTo>
                  <a:lnTo>
                    <a:pt x="6724675" y="1920243"/>
                  </a:lnTo>
                  <a:lnTo>
                    <a:pt x="0" y="1920243"/>
                  </a:lnTo>
                  <a:close/>
                </a:path>
              </a:pathLst>
            </a:custGeom>
            <a:solidFill>
              <a:srgbClr val="20252F">
                <a:alpha val="54902"/>
              </a:srgbClr>
            </a:solidFill>
          </p:spPr>
        </p:sp>
      </p:grpSp>
      <p:grpSp>
        <p:nvGrpSpPr>
          <p:cNvPr name="Group 5" id="5"/>
          <p:cNvGrpSpPr/>
          <p:nvPr/>
        </p:nvGrpSpPr>
        <p:grpSpPr>
          <a:xfrm rot="0">
            <a:off x="17835213" y="7063676"/>
            <a:ext cx="452787" cy="2194624"/>
            <a:chOff x="0" y="0"/>
            <a:chExt cx="293277" cy="1421492"/>
          </a:xfrm>
        </p:grpSpPr>
        <p:sp>
          <p:nvSpPr>
            <p:cNvPr name="Freeform 6" id="6"/>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5271FF">
                <a:alpha val="84706"/>
              </a:srgbClr>
            </a:solidFill>
          </p:spPr>
        </p:sp>
      </p:grpSp>
      <p:sp>
        <p:nvSpPr>
          <p:cNvPr name="TextBox 7" id="7"/>
          <p:cNvSpPr txBox="true"/>
          <p:nvPr/>
        </p:nvSpPr>
        <p:spPr>
          <a:xfrm rot="0">
            <a:off x="2696616" y="3773735"/>
            <a:ext cx="12894768" cy="2223387"/>
          </a:xfrm>
          <a:prstGeom prst="rect">
            <a:avLst/>
          </a:prstGeom>
        </p:spPr>
        <p:txBody>
          <a:bodyPr anchor="t" rtlCol="false" tIns="0" lIns="0" bIns="0" rIns="0">
            <a:spAutoFit/>
          </a:bodyPr>
          <a:lstStyle/>
          <a:p>
            <a:pPr algn="ctr">
              <a:lnSpc>
                <a:spcPts val="18151"/>
              </a:lnSpc>
              <a:spcBef>
                <a:spcPct val="0"/>
              </a:spcBef>
            </a:pPr>
            <a:r>
              <a:rPr lang="en-US" b="true" sz="12965">
                <a:solidFill>
                  <a:srgbClr val="FFFFFF"/>
                </a:solidFill>
                <a:latin typeface="Montserrat Extra-Bold Bold"/>
                <a:ea typeface="Montserrat Extra-Bold Bold"/>
                <a:cs typeface="Montserrat Extra-Bold Bold"/>
                <a:sym typeface="Montserrat Extra-Bold Bold"/>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835213" y="7063676"/>
            <a:ext cx="452787" cy="2194624"/>
            <a:chOff x="0" y="0"/>
            <a:chExt cx="293277" cy="1421492"/>
          </a:xfrm>
        </p:grpSpPr>
        <p:sp>
          <p:nvSpPr>
            <p:cNvPr name="Freeform 3" id="3"/>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263F6B"/>
            </a:solidFill>
          </p:spPr>
        </p:sp>
      </p:grpSp>
      <p:grpSp>
        <p:nvGrpSpPr>
          <p:cNvPr name="Group 4" id="4"/>
          <p:cNvGrpSpPr/>
          <p:nvPr/>
        </p:nvGrpSpPr>
        <p:grpSpPr>
          <a:xfrm rot="0">
            <a:off x="-577811" y="2362200"/>
            <a:ext cx="4968240" cy="7063740"/>
            <a:chOff x="0" y="0"/>
            <a:chExt cx="2590958" cy="3683770"/>
          </a:xfrm>
        </p:grpSpPr>
        <p:sp>
          <p:nvSpPr>
            <p:cNvPr name="Freeform 5" id="5"/>
            <p:cNvSpPr/>
            <p:nvPr/>
          </p:nvSpPr>
          <p:spPr>
            <a:xfrm flipH="false" flipV="false" rot="0">
              <a:off x="0" y="0"/>
              <a:ext cx="2590958" cy="3683769"/>
            </a:xfrm>
            <a:custGeom>
              <a:avLst/>
              <a:gdLst/>
              <a:ahLst/>
              <a:cxnLst/>
              <a:rect r="r" b="b" t="t" l="l"/>
              <a:pathLst>
                <a:path h="3683769" w="2590958">
                  <a:moveTo>
                    <a:pt x="0" y="0"/>
                  </a:moveTo>
                  <a:lnTo>
                    <a:pt x="2590958" y="0"/>
                  </a:lnTo>
                  <a:lnTo>
                    <a:pt x="2590958" y="3683769"/>
                  </a:lnTo>
                  <a:lnTo>
                    <a:pt x="0" y="3683769"/>
                  </a:lnTo>
                  <a:close/>
                </a:path>
              </a:pathLst>
            </a:custGeom>
            <a:solidFill>
              <a:srgbClr val="20252F"/>
            </a:solidFill>
          </p:spPr>
        </p:sp>
      </p:grpSp>
      <p:grpSp>
        <p:nvGrpSpPr>
          <p:cNvPr name="Group 6" id="6"/>
          <p:cNvGrpSpPr/>
          <p:nvPr/>
        </p:nvGrpSpPr>
        <p:grpSpPr>
          <a:xfrm rot="0">
            <a:off x="872883" y="1028700"/>
            <a:ext cx="6644640" cy="2667000"/>
            <a:chOff x="0" y="0"/>
            <a:chExt cx="8859520" cy="3556000"/>
          </a:xfrm>
        </p:grpSpPr>
        <p:pic>
          <p:nvPicPr>
            <p:cNvPr name="Picture 7" id="7"/>
            <p:cNvPicPr>
              <a:picLocks noChangeAspect="true"/>
            </p:cNvPicPr>
            <p:nvPr/>
          </p:nvPicPr>
          <p:blipFill>
            <a:blip r:embed="rId2"/>
            <a:srcRect l="0" t="23241" r="0" b="23241"/>
            <a:stretch>
              <a:fillRect/>
            </a:stretch>
          </p:blipFill>
          <p:spPr>
            <a:xfrm flipH="false" flipV="false">
              <a:off x="0" y="0"/>
              <a:ext cx="8859520" cy="3556000"/>
            </a:xfrm>
            <a:prstGeom prst="rect">
              <a:avLst/>
            </a:prstGeom>
          </p:spPr>
        </p:pic>
      </p:grpSp>
      <p:grpSp>
        <p:nvGrpSpPr>
          <p:cNvPr name="Group 8" id="8"/>
          <p:cNvGrpSpPr/>
          <p:nvPr/>
        </p:nvGrpSpPr>
        <p:grpSpPr>
          <a:xfrm rot="0">
            <a:off x="872883" y="3870928"/>
            <a:ext cx="6644640" cy="5555012"/>
            <a:chOff x="0" y="0"/>
            <a:chExt cx="8859520" cy="7406683"/>
          </a:xfrm>
        </p:grpSpPr>
        <p:pic>
          <p:nvPicPr>
            <p:cNvPr name="Picture 9" id="9"/>
            <p:cNvPicPr>
              <a:picLocks noChangeAspect="true"/>
            </p:cNvPicPr>
            <p:nvPr/>
          </p:nvPicPr>
          <p:blipFill>
            <a:blip r:embed="rId3"/>
            <a:srcRect l="11648" t="0" r="11648" b="0"/>
            <a:stretch>
              <a:fillRect/>
            </a:stretch>
          </p:blipFill>
          <p:spPr>
            <a:xfrm flipH="false" flipV="false">
              <a:off x="0" y="0"/>
              <a:ext cx="8859520" cy="7406683"/>
            </a:xfrm>
            <a:prstGeom prst="rect">
              <a:avLst/>
            </a:prstGeom>
          </p:spPr>
        </p:pic>
      </p:grpSp>
      <p:sp>
        <p:nvSpPr>
          <p:cNvPr name="TextBox 10" id="10"/>
          <p:cNvSpPr txBox="true"/>
          <p:nvPr/>
        </p:nvSpPr>
        <p:spPr>
          <a:xfrm rot="0">
            <a:off x="8669011" y="4302312"/>
            <a:ext cx="7571958" cy="1644276"/>
          </a:xfrm>
          <a:prstGeom prst="rect">
            <a:avLst/>
          </a:prstGeom>
        </p:spPr>
        <p:txBody>
          <a:bodyPr anchor="t" rtlCol="false" tIns="0" lIns="0" bIns="0" rIns="0">
            <a:spAutoFit/>
          </a:bodyPr>
          <a:lstStyle/>
          <a:p>
            <a:pPr algn="l">
              <a:lnSpc>
                <a:spcPts val="3284"/>
              </a:lnSpc>
              <a:spcBef>
                <a:spcPct val="0"/>
              </a:spcBef>
            </a:pPr>
            <a:r>
              <a:rPr lang="en-US" sz="2345" u="sng">
                <a:solidFill>
                  <a:srgbClr val="171616"/>
                </a:solidFill>
                <a:latin typeface="Open Sans"/>
                <a:ea typeface="Open Sans"/>
                <a:cs typeface="Open Sans"/>
                <a:sym typeface="Open Sans"/>
                <a:hlinkClick r:id="rId4" tooltip="https://drive.google.com/file/d/10Q0JS3yZGjA-x28nrOY8_pHWsH-XRLhr/view"/>
              </a:rPr>
              <a:t>Tập dữ liệu</a:t>
            </a:r>
            <a:r>
              <a:rPr lang="en-US" sz="2345">
                <a:solidFill>
                  <a:srgbClr val="171616"/>
                </a:solidFill>
                <a:latin typeface="Open Sans"/>
                <a:ea typeface="Open Sans"/>
                <a:cs typeface="Open Sans"/>
                <a:sym typeface="Open Sans"/>
              </a:rPr>
              <a:t> này bao gồm một cuộc khảo sát về sự hài lòng của hành khách đi máy bay. Cần dự đoán </a:t>
            </a:r>
            <a:r>
              <a:rPr lang="en-US" b="true" sz="2345" i="true">
                <a:solidFill>
                  <a:srgbClr val="171616"/>
                </a:solidFill>
                <a:latin typeface="Open Sans Bold Italics"/>
                <a:ea typeface="Open Sans Bold Italics"/>
                <a:cs typeface="Open Sans Bold Italics"/>
                <a:sym typeface="Open Sans Bold Italics"/>
              </a:rPr>
              <a:t>mức độ hài lòng của hành khách đối với hãng hàng không</a:t>
            </a:r>
            <a:r>
              <a:rPr lang="en-US" sz="2345">
                <a:solidFill>
                  <a:srgbClr val="171616"/>
                </a:solidFill>
                <a:latin typeface="Open Sans"/>
                <a:ea typeface="Open Sans"/>
                <a:cs typeface="Open Sans"/>
                <a:sym typeface="Open Sans"/>
              </a:rPr>
              <a:t> thuộc về mức độ nào trong hai mức độ sau:</a:t>
            </a:r>
          </a:p>
        </p:txBody>
      </p:sp>
      <p:sp>
        <p:nvSpPr>
          <p:cNvPr name="TextBox 11" id="11"/>
          <p:cNvSpPr txBox="true"/>
          <p:nvPr/>
        </p:nvSpPr>
        <p:spPr>
          <a:xfrm rot="0">
            <a:off x="8669011" y="6327053"/>
            <a:ext cx="7924305" cy="875408"/>
          </a:xfrm>
          <a:prstGeom prst="rect">
            <a:avLst/>
          </a:prstGeom>
        </p:spPr>
        <p:txBody>
          <a:bodyPr anchor="t" rtlCol="false" tIns="0" lIns="0" bIns="0" rIns="0">
            <a:spAutoFit/>
          </a:bodyPr>
          <a:lstStyle/>
          <a:p>
            <a:pPr algn="l">
              <a:lnSpc>
                <a:spcPts val="3924"/>
              </a:lnSpc>
            </a:pPr>
            <a:r>
              <a:rPr lang="en-US" sz="2054" b="true">
                <a:solidFill>
                  <a:srgbClr val="5271FF"/>
                </a:solidFill>
                <a:latin typeface="Open Sans Bold"/>
                <a:ea typeface="Open Sans Bold"/>
                <a:cs typeface="Open Sans Bold"/>
                <a:sym typeface="Open Sans Bold"/>
              </a:rPr>
              <a:t>1. Hài lòng (Satisfaction)</a:t>
            </a:r>
          </a:p>
          <a:p>
            <a:pPr algn="l">
              <a:lnSpc>
                <a:spcPts val="2876"/>
              </a:lnSpc>
              <a:spcBef>
                <a:spcPct val="0"/>
              </a:spcBef>
            </a:pPr>
            <a:r>
              <a:rPr lang="en-US" b="true" sz="2054">
                <a:solidFill>
                  <a:srgbClr val="5271FF"/>
                </a:solidFill>
                <a:latin typeface="Open Sans Bold"/>
                <a:ea typeface="Open Sans Bold"/>
                <a:cs typeface="Open Sans Bold"/>
                <a:sym typeface="Open Sans Bold"/>
              </a:rPr>
              <a:t>2. Trung lập hoặc Không hài lòng (Neutral or Dissatified)</a:t>
            </a:r>
          </a:p>
        </p:txBody>
      </p:sp>
      <p:grpSp>
        <p:nvGrpSpPr>
          <p:cNvPr name="Group 12" id="12"/>
          <p:cNvGrpSpPr/>
          <p:nvPr/>
        </p:nvGrpSpPr>
        <p:grpSpPr>
          <a:xfrm rot="0">
            <a:off x="8669011" y="1545186"/>
            <a:ext cx="10266544" cy="2150514"/>
            <a:chOff x="0" y="0"/>
            <a:chExt cx="13688726" cy="2867353"/>
          </a:xfrm>
        </p:grpSpPr>
        <p:sp>
          <p:nvSpPr>
            <p:cNvPr name="TextBox 13" id="13"/>
            <p:cNvSpPr txBox="true"/>
            <p:nvPr/>
          </p:nvSpPr>
          <p:spPr>
            <a:xfrm rot="0">
              <a:off x="0" y="1367001"/>
              <a:ext cx="13688726" cy="1500351"/>
            </a:xfrm>
            <a:prstGeom prst="rect">
              <a:avLst/>
            </a:prstGeom>
          </p:spPr>
          <p:txBody>
            <a:bodyPr anchor="t" rtlCol="false" tIns="0" lIns="0" bIns="0" rIns="0">
              <a:spAutoFit/>
            </a:bodyPr>
            <a:lstStyle/>
            <a:p>
              <a:pPr algn="l">
                <a:lnSpc>
                  <a:spcPts val="9120"/>
                </a:lnSpc>
              </a:pPr>
              <a:r>
                <a:rPr lang="en-US" sz="7125">
                  <a:solidFill>
                    <a:srgbClr val="000000"/>
                  </a:solidFill>
                  <a:latin typeface="Montserrat Extra-Bold"/>
                  <a:ea typeface="Montserrat Extra-Bold"/>
                  <a:cs typeface="Montserrat Extra-Bold"/>
                  <a:sym typeface="Montserrat Extra-Bold"/>
                </a:rPr>
                <a:t>DATA OVERVIEW</a:t>
              </a:r>
            </a:p>
          </p:txBody>
        </p:sp>
        <p:sp>
          <p:nvSpPr>
            <p:cNvPr name="TextBox 14" id="14"/>
            <p:cNvSpPr txBox="true"/>
            <p:nvPr/>
          </p:nvSpPr>
          <p:spPr>
            <a:xfrm rot="0">
              <a:off x="0" y="-66675"/>
              <a:ext cx="13688726" cy="1500351"/>
            </a:xfrm>
            <a:prstGeom prst="rect">
              <a:avLst/>
            </a:prstGeom>
          </p:spPr>
          <p:txBody>
            <a:bodyPr anchor="t" rtlCol="false" tIns="0" lIns="0" bIns="0" rIns="0">
              <a:spAutoFit/>
            </a:bodyPr>
            <a:lstStyle/>
            <a:p>
              <a:pPr algn="l">
                <a:lnSpc>
                  <a:spcPts val="9120"/>
                </a:lnSpc>
              </a:pPr>
              <a:r>
                <a:rPr lang="en-US" sz="7125">
                  <a:solidFill>
                    <a:srgbClr val="000000"/>
                  </a:solidFill>
                  <a:latin typeface="Montserrat Extra-Bold"/>
                  <a:ea typeface="Montserrat Extra-Bold"/>
                  <a:cs typeface="Montserrat Extra-Bold"/>
                  <a:sym typeface="Montserrat Extra-Bold"/>
                </a:rPr>
                <a:t>01</a:t>
              </a:r>
            </a:p>
          </p:txBody>
        </p:sp>
      </p:grpSp>
      <p:sp>
        <p:nvSpPr>
          <p:cNvPr name="TextBox 15" id="15"/>
          <p:cNvSpPr txBox="true"/>
          <p:nvPr/>
        </p:nvSpPr>
        <p:spPr>
          <a:xfrm rot="0">
            <a:off x="13020377" y="8713598"/>
            <a:ext cx="4238923" cy="544702"/>
          </a:xfrm>
          <a:prstGeom prst="rect">
            <a:avLst/>
          </a:prstGeom>
        </p:spPr>
        <p:txBody>
          <a:bodyPr anchor="t" rtlCol="false" tIns="0" lIns="0" bIns="0" rIns="0">
            <a:spAutoFit/>
          </a:bodyPr>
          <a:lstStyle/>
          <a:p>
            <a:pPr algn="r">
              <a:lnSpc>
                <a:spcPts val="2176"/>
              </a:lnSpc>
              <a:spcBef>
                <a:spcPct val="0"/>
              </a:spcBef>
            </a:pPr>
            <a:r>
              <a:rPr lang="en-US" sz="1700" i="true">
                <a:solidFill>
                  <a:srgbClr val="000000"/>
                </a:solidFill>
                <a:latin typeface="Open Sans Italics"/>
                <a:ea typeface="Open Sans Italics"/>
                <a:cs typeface="Open Sans Italics"/>
                <a:sym typeface="Open Sans Italics"/>
              </a:rPr>
              <a:t>Tên bộ dữ liệu: Airline Passenger Satisfaction</a:t>
            </a:r>
          </a:p>
          <a:p>
            <a:pPr algn="r">
              <a:lnSpc>
                <a:spcPts val="2176"/>
              </a:lnSpc>
              <a:spcBef>
                <a:spcPct val="0"/>
              </a:spcBef>
            </a:pPr>
            <a:r>
              <a:rPr lang="en-US" sz="1700" i="true">
                <a:solidFill>
                  <a:srgbClr val="000000"/>
                </a:solidFill>
                <a:latin typeface="Open Sans Italics"/>
                <a:ea typeface="Open Sans Italics"/>
                <a:cs typeface="Open Sans Italics"/>
                <a:sym typeface="Open Sans Italics"/>
              </a:rPr>
              <a:t>Nguồn: Kaggle</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394043" y="2535019"/>
            <a:ext cx="13129526" cy="5921757"/>
          </a:xfrm>
          <a:prstGeom prst="rect">
            <a:avLst/>
          </a:prstGeom>
        </p:spPr>
        <p:txBody>
          <a:bodyPr anchor="t" rtlCol="false" tIns="0" lIns="0" bIns="0" rIns="0">
            <a:spAutoFit/>
          </a:bodyPr>
          <a:lstStyle/>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Gender</a:t>
            </a:r>
            <a:r>
              <a:rPr lang="en-US" sz="2199">
                <a:solidFill>
                  <a:srgbClr val="000000"/>
                </a:solidFill>
                <a:latin typeface="Open Sans"/>
                <a:ea typeface="Open Sans"/>
                <a:cs typeface="Open Sans"/>
                <a:sym typeface="Open Sans"/>
              </a:rPr>
              <a:t>: Giới tính của khách hàng</a:t>
            </a:r>
            <a:r>
              <a:rPr lang="en-US" sz="2199" i="true">
                <a:solidFill>
                  <a:srgbClr val="000000"/>
                </a:solidFill>
                <a:latin typeface="Open Sans Italics"/>
                <a:ea typeface="Open Sans Italics"/>
                <a:cs typeface="Open Sans Italics"/>
                <a:sym typeface="Open Sans Italics"/>
              </a:rPr>
              <a:t> (Female, Male)</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Customer Type</a:t>
            </a:r>
            <a:r>
              <a:rPr lang="en-US" sz="2199">
                <a:solidFill>
                  <a:srgbClr val="000000"/>
                </a:solidFill>
                <a:latin typeface="Open Sans"/>
                <a:ea typeface="Open Sans"/>
                <a:cs typeface="Open Sans"/>
                <a:sym typeface="Open Sans"/>
              </a:rPr>
              <a:t>: Loại khách hàng</a:t>
            </a:r>
            <a:r>
              <a:rPr lang="en-US" sz="2199" i="true">
                <a:solidFill>
                  <a:srgbClr val="000000"/>
                </a:solidFill>
                <a:latin typeface="Open Sans Italics"/>
                <a:ea typeface="Open Sans Italics"/>
                <a:cs typeface="Open Sans Italics"/>
                <a:sym typeface="Open Sans Italics"/>
              </a:rPr>
              <a:t> (Loyal customer, disloyal customer)</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Age</a:t>
            </a:r>
            <a:r>
              <a:rPr lang="en-US" sz="2199">
                <a:solidFill>
                  <a:srgbClr val="000000"/>
                </a:solidFill>
                <a:latin typeface="Open Sans"/>
                <a:ea typeface="Open Sans"/>
                <a:cs typeface="Open Sans"/>
                <a:sym typeface="Open Sans"/>
              </a:rPr>
              <a:t>: Độ tuổi của khách hàng</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Type of Travel</a:t>
            </a:r>
            <a:r>
              <a:rPr lang="en-US" sz="2199">
                <a:solidFill>
                  <a:srgbClr val="000000"/>
                </a:solidFill>
                <a:latin typeface="Open Sans"/>
                <a:ea typeface="Open Sans"/>
                <a:cs typeface="Open Sans"/>
                <a:sym typeface="Open Sans"/>
              </a:rPr>
              <a:t>: Mục đích chuyến bay của khách hàng </a:t>
            </a:r>
            <a:r>
              <a:rPr lang="en-US" sz="2199" i="true">
                <a:solidFill>
                  <a:srgbClr val="000000"/>
                </a:solidFill>
                <a:latin typeface="Open Sans Italics"/>
                <a:ea typeface="Open Sans Italics"/>
                <a:cs typeface="Open Sans Italics"/>
                <a:sym typeface="Open Sans Italics"/>
              </a:rPr>
              <a:t>(Personal Travel, Business Travel)</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Class</a:t>
            </a:r>
            <a:r>
              <a:rPr lang="en-US" sz="2199">
                <a:solidFill>
                  <a:srgbClr val="000000"/>
                </a:solidFill>
                <a:latin typeface="Open Sans"/>
                <a:ea typeface="Open Sans"/>
                <a:cs typeface="Open Sans"/>
                <a:sym typeface="Open Sans"/>
              </a:rPr>
              <a:t>: Hạng toa trên máy bay của khách hàng </a:t>
            </a:r>
            <a:r>
              <a:rPr lang="en-US" sz="2199" i="true">
                <a:solidFill>
                  <a:srgbClr val="000000"/>
                </a:solidFill>
                <a:latin typeface="Open Sans Italics"/>
                <a:ea typeface="Open Sans Italics"/>
                <a:cs typeface="Open Sans Italics"/>
                <a:sym typeface="Open Sans Italics"/>
              </a:rPr>
              <a:t>(Business, Eco, Eco Plus)</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Flight distance</a:t>
            </a:r>
            <a:r>
              <a:rPr lang="en-US" sz="2199">
                <a:solidFill>
                  <a:srgbClr val="000000"/>
                </a:solidFill>
                <a:latin typeface="Open Sans"/>
                <a:ea typeface="Open Sans"/>
                <a:cs typeface="Open Sans"/>
                <a:sym typeface="Open Sans"/>
              </a:rPr>
              <a:t>: Quãng đường bay của chuyến bay</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Inflight wifi service</a:t>
            </a:r>
            <a:r>
              <a:rPr lang="en-US" sz="2199">
                <a:solidFill>
                  <a:srgbClr val="000000"/>
                </a:solidFill>
                <a:latin typeface="Open Sans"/>
                <a:ea typeface="Open Sans"/>
                <a:cs typeface="Open Sans"/>
                <a:sym typeface="Open Sans"/>
              </a:rPr>
              <a:t>: Mức độ hài lòng về dịch vụ wifi trên máy bay</a:t>
            </a:r>
            <a:r>
              <a:rPr lang="en-US" sz="2199" i="true">
                <a:solidFill>
                  <a:srgbClr val="000000"/>
                </a:solidFill>
                <a:latin typeface="Open Sans Italics"/>
                <a:ea typeface="Open Sans Italics"/>
                <a:cs typeface="Open Sans Italics"/>
                <a:sym typeface="Open Sans Italics"/>
              </a:rPr>
              <a:t> (0-5)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Departure/Arrival time convenient:</a:t>
            </a:r>
            <a:r>
              <a:rPr lang="en-US" sz="2199">
                <a:solidFill>
                  <a:srgbClr val="000000"/>
                </a:solidFill>
                <a:latin typeface="Open Sans"/>
                <a:ea typeface="Open Sans"/>
                <a:cs typeface="Open Sans"/>
                <a:sym typeface="Open Sans"/>
              </a:rPr>
              <a:t> Mức độ hài lòng về giờ xuất phát/kết thúc chuyến bay</a:t>
            </a:r>
            <a:r>
              <a:rPr lang="en-US" sz="2199" i="true">
                <a:solidFill>
                  <a:srgbClr val="000000"/>
                </a:solidFill>
                <a:latin typeface="Open Sans Italics"/>
                <a:ea typeface="Open Sans Italics"/>
                <a:cs typeface="Open Sans Italics"/>
                <a:sym typeface="Open Sans Italics"/>
              </a:rPr>
              <a:t> (0-5)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Ease of Online booking</a:t>
            </a:r>
            <a:r>
              <a:rPr lang="en-US" sz="2199">
                <a:solidFill>
                  <a:srgbClr val="000000"/>
                </a:solidFill>
                <a:latin typeface="Open Sans"/>
                <a:ea typeface="Open Sans"/>
                <a:cs typeface="Open Sans"/>
                <a:sym typeface="Open Sans"/>
              </a:rPr>
              <a:t>: Mức độ hài lòng khi đặt vé trực tuyến </a:t>
            </a:r>
            <a:r>
              <a:rPr lang="en-US" sz="2199" i="true">
                <a:solidFill>
                  <a:srgbClr val="000000"/>
                </a:solidFill>
                <a:latin typeface="Open Sans Italics"/>
                <a:ea typeface="Open Sans Italics"/>
                <a:cs typeface="Open Sans Italics"/>
                <a:sym typeface="Open Sans Italics"/>
              </a:rPr>
              <a:t>(0-5)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Gate location</a:t>
            </a:r>
            <a:r>
              <a:rPr lang="en-US" sz="2199">
                <a:solidFill>
                  <a:srgbClr val="000000"/>
                </a:solidFill>
                <a:latin typeface="Open Sans"/>
                <a:ea typeface="Open Sans"/>
                <a:cs typeface="Open Sans"/>
                <a:sym typeface="Open Sans"/>
              </a:rPr>
              <a:t>: Mức độ hài lòng về vị trí cổng sân bay</a:t>
            </a:r>
            <a:r>
              <a:rPr lang="en-US" sz="2199" i="true">
                <a:solidFill>
                  <a:srgbClr val="000000"/>
                </a:solidFill>
                <a:latin typeface="Open Sans Italics"/>
                <a:ea typeface="Open Sans Italics"/>
                <a:cs typeface="Open Sans Italics"/>
                <a:sym typeface="Open Sans Italics"/>
              </a:rPr>
              <a:t> (0-5)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Food and drink</a:t>
            </a:r>
            <a:r>
              <a:rPr lang="en-US" sz="2199">
                <a:solidFill>
                  <a:srgbClr val="000000"/>
                </a:solidFill>
                <a:latin typeface="Open Sans"/>
                <a:ea typeface="Open Sans"/>
                <a:cs typeface="Open Sans"/>
                <a:sym typeface="Open Sans"/>
              </a:rPr>
              <a:t>: Mức độ hài lòng về đồ ăn thức uống </a:t>
            </a:r>
            <a:r>
              <a:rPr lang="en-US" sz="2199" i="true">
                <a:solidFill>
                  <a:srgbClr val="000000"/>
                </a:solidFill>
                <a:latin typeface="Open Sans Italics"/>
                <a:ea typeface="Open Sans Italics"/>
                <a:cs typeface="Open Sans Italics"/>
                <a:sym typeface="Open Sans Italics"/>
              </a:rPr>
              <a:t>(0-5)</a:t>
            </a:r>
          </a:p>
        </p:txBody>
      </p:sp>
      <p:sp>
        <p:nvSpPr>
          <p:cNvPr name="TextBox 3" id="3"/>
          <p:cNvSpPr txBox="true"/>
          <p:nvPr/>
        </p:nvSpPr>
        <p:spPr>
          <a:xfrm rot="0">
            <a:off x="1362555" y="1557686"/>
            <a:ext cx="15562890" cy="5995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THÔNG TIN VỀ CÁC BIẾN TRONG TẬP DỮ LIỆU</a:t>
            </a:r>
          </a:p>
        </p:txBody>
      </p:sp>
      <p:sp>
        <p:nvSpPr>
          <p:cNvPr name="TextBox 4" id="4"/>
          <p:cNvSpPr txBox="true"/>
          <p:nvPr/>
        </p:nvSpPr>
        <p:spPr>
          <a:xfrm rot="0">
            <a:off x="13020377" y="8713598"/>
            <a:ext cx="4238923" cy="544702"/>
          </a:xfrm>
          <a:prstGeom prst="rect">
            <a:avLst/>
          </a:prstGeom>
        </p:spPr>
        <p:txBody>
          <a:bodyPr anchor="t" rtlCol="false" tIns="0" lIns="0" bIns="0" rIns="0">
            <a:spAutoFit/>
          </a:bodyPr>
          <a:lstStyle/>
          <a:p>
            <a:pPr algn="r">
              <a:lnSpc>
                <a:spcPts val="2176"/>
              </a:lnSpc>
              <a:spcBef>
                <a:spcPct val="0"/>
              </a:spcBef>
            </a:pPr>
            <a:r>
              <a:rPr lang="en-US" sz="1700" i="true">
                <a:solidFill>
                  <a:srgbClr val="000000"/>
                </a:solidFill>
                <a:latin typeface="Open Sans Italics"/>
                <a:ea typeface="Open Sans Italics"/>
                <a:cs typeface="Open Sans Italics"/>
                <a:sym typeface="Open Sans Italics"/>
              </a:rPr>
              <a:t>Tên bộ dữ liệu: Airline Passenger Satisfaction</a:t>
            </a:r>
          </a:p>
          <a:p>
            <a:pPr algn="r">
              <a:lnSpc>
                <a:spcPts val="2176"/>
              </a:lnSpc>
              <a:spcBef>
                <a:spcPct val="0"/>
              </a:spcBef>
            </a:pPr>
            <a:r>
              <a:rPr lang="en-US" sz="1700" i="true">
                <a:solidFill>
                  <a:srgbClr val="000000"/>
                </a:solidFill>
                <a:latin typeface="Open Sans Italics"/>
                <a:ea typeface="Open Sans Italics"/>
                <a:cs typeface="Open Sans Italics"/>
                <a:sym typeface="Open Sans Italics"/>
              </a:rPr>
              <a:t>Nguồn: Kaggle</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394043" y="2535019"/>
            <a:ext cx="13129526" cy="5921757"/>
          </a:xfrm>
          <a:prstGeom prst="rect">
            <a:avLst/>
          </a:prstGeom>
        </p:spPr>
        <p:txBody>
          <a:bodyPr anchor="t" rtlCol="false" tIns="0" lIns="0" bIns="0" rIns="0">
            <a:spAutoFit/>
          </a:bodyPr>
          <a:lstStyle/>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Online boarding:</a:t>
            </a:r>
            <a:r>
              <a:rPr lang="en-US" sz="2199">
                <a:solidFill>
                  <a:srgbClr val="000000"/>
                </a:solidFill>
                <a:latin typeface="Open Sans"/>
                <a:ea typeface="Open Sans"/>
                <a:cs typeface="Open Sans"/>
                <a:sym typeface="Open Sans"/>
              </a:rPr>
              <a:t> Mức độ hài lòng về việc làm thủ tục trực tuyến</a:t>
            </a:r>
            <a:r>
              <a:rPr lang="en-US" sz="2199" i="true">
                <a:solidFill>
                  <a:srgbClr val="000000"/>
                </a:solidFill>
                <a:latin typeface="Open Sans Italics"/>
                <a:ea typeface="Open Sans Italics"/>
                <a:cs typeface="Open Sans Italics"/>
                <a:sym typeface="Open Sans Italics"/>
              </a:rPr>
              <a:t> (0-5)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Seat comfort</a:t>
            </a:r>
            <a:r>
              <a:rPr lang="en-US" sz="2199">
                <a:solidFill>
                  <a:srgbClr val="000000"/>
                </a:solidFill>
                <a:latin typeface="Open Sans"/>
                <a:ea typeface="Open Sans"/>
                <a:cs typeface="Open Sans"/>
                <a:sym typeface="Open Sans"/>
              </a:rPr>
              <a:t>: Mức độ hài lòng về chỗ ngồi </a:t>
            </a:r>
            <a:r>
              <a:rPr lang="en-US" sz="2199" i="true">
                <a:solidFill>
                  <a:srgbClr val="000000"/>
                </a:solidFill>
                <a:latin typeface="Open Sans Italics"/>
                <a:ea typeface="Open Sans Italics"/>
                <a:cs typeface="Open Sans Italics"/>
                <a:sym typeface="Open Sans Italics"/>
              </a:rPr>
              <a:t>(0-5)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Inflight entertainment</a:t>
            </a:r>
            <a:r>
              <a:rPr lang="en-US" sz="2199">
                <a:solidFill>
                  <a:srgbClr val="000000"/>
                </a:solidFill>
                <a:latin typeface="Open Sans"/>
                <a:ea typeface="Open Sans"/>
                <a:cs typeface="Open Sans"/>
                <a:sym typeface="Open Sans"/>
              </a:rPr>
              <a:t>: Mức độ hài lòng về giải trí trên chuyến bay</a:t>
            </a:r>
            <a:r>
              <a:rPr lang="en-US" sz="2199" i="true">
                <a:solidFill>
                  <a:srgbClr val="000000"/>
                </a:solidFill>
                <a:latin typeface="Open Sans Italics"/>
                <a:ea typeface="Open Sans Italics"/>
                <a:cs typeface="Open Sans Italics"/>
                <a:sym typeface="Open Sans Italics"/>
              </a:rPr>
              <a:t> (0-5)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On-board service</a:t>
            </a:r>
            <a:r>
              <a:rPr lang="en-US" sz="2199">
                <a:solidFill>
                  <a:srgbClr val="000000"/>
                </a:solidFill>
                <a:latin typeface="Open Sans"/>
                <a:ea typeface="Open Sans"/>
                <a:cs typeface="Open Sans"/>
                <a:sym typeface="Open Sans"/>
              </a:rPr>
              <a:t>: Mức độ hài lòng về dịch vụ trên máy bay </a:t>
            </a:r>
            <a:r>
              <a:rPr lang="en-US" sz="2199" i="true">
                <a:solidFill>
                  <a:srgbClr val="000000"/>
                </a:solidFill>
                <a:latin typeface="Open Sans Italics"/>
                <a:ea typeface="Open Sans Italics"/>
                <a:cs typeface="Open Sans Italics"/>
                <a:sym typeface="Open Sans Italics"/>
              </a:rPr>
              <a:t>(0-5)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Leg room service</a:t>
            </a:r>
            <a:r>
              <a:rPr lang="en-US" sz="2199">
                <a:solidFill>
                  <a:srgbClr val="000000"/>
                </a:solidFill>
                <a:latin typeface="Open Sans"/>
                <a:ea typeface="Open Sans"/>
                <a:cs typeface="Open Sans"/>
                <a:sym typeface="Open Sans"/>
              </a:rPr>
              <a:t>: Mức độ hài lòng về chỗ để chân trên máy bay</a:t>
            </a:r>
            <a:r>
              <a:rPr lang="en-US" sz="2199" i="true">
                <a:solidFill>
                  <a:srgbClr val="000000"/>
                </a:solidFill>
                <a:latin typeface="Open Sans Italics"/>
                <a:ea typeface="Open Sans Italics"/>
                <a:cs typeface="Open Sans Italics"/>
                <a:sym typeface="Open Sans Italics"/>
              </a:rPr>
              <a:t> (0-5)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Baggage handling</a:t>
            </a:r>
            <a:r>
              <a:rPr lang="en-US" sz="2199">
                <a:solidFill>
                  <a:srgbClr val="000000"/>
                </a:solidFill>
                <a:latin typeface="Open Sans"/>
                <a:ea typeface="Open Sans"/>
                <a:cs typeface="Open Sans"/>
                <a:sym typeface="Open Sans"/>
              </a:rPr>
              <a:t>: Mức độ hài lòng về dịch vụ xử lý hành lý </a:t>
            </a:r>
            <a:r>
              <a:rPr lang="en-US" sz="2199" i="true">
                <a:solidFill>
                  <a:srgbClr val="000000"/>
                </a:solidFill>
                <a:latin typeface="Open Sans Italics"/>
                <a:ea typeface="Open Sans Italics"/>
                <a:cs typeface="Open Sans Italics"/>
                <a:sym typeface="Open Sans Italics"/>
              </a:rPr>
              <a:t>(0-5)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Check-in service</a:t>
            </a:r>
            <a:r>
              <a:rPr lang="en-US" sz="2199">
                <a:solidFill>
                  <a:srgbClr val="000000"/>
                </a:solidFill>
                <a:latin typeface="Open Sans"/>
                <a:ea typeface="Open Sans"/>
                <a:cs typeface="Open Sans"/>
                <a:sym typeface="Open Sans"/>
              </a:rPr>
              <a:t>: Mức độ hài lòng về việc làm thủ túc trước khi lên máy bay </a:t>
            </a:r>
            <a:r>
              <a:rPr lang="en-US" sz="2199" i="true">
                <a:solidFill>
                  <a:srgbClr val="000000"/>
                </a:solidFill>
                <a:latin typeface="Open Sans Italics"/>
                <a:ea typeface="Open Sans Italics"/>
                <a:cs typeface="Open Sans Italics"/>
                <a:sym typeface="Open Sans Italics"/>
              </a:rPr>
              <a:t>(0-5)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Inflight service</a:t>
            </a:r>
            <a:r>
              <a:rPr lang="en-US" sz="2199">
                <a:solidFill>
                  <a:srgbClr val="000000"/>
                </a:solidFill>
                <a:latin typeface="Open Sans"/>
                <a:ea typeface="Open Sans"/>
                <a:cs typeface="Open Sans"/>
                <a:sym typeface="Open Sans"/>
              </a:rPr>
              <a:t>: Mức độ hài lòng về dịch vụ hỗ trợ xuyên suốt chuyến bay </a:t>
            </a:r>
            <a:r>
              <a:rPr lang="en-US" sz="2199" i="true">
                <a:solidFill>
                  <a:srgbClr val="000000"/>
                </a:solidFill>
                <a:latin typeface="Open Sans Italics"/>
                <a:ea typeface="Open Sans Italics"/>
                <a:cs typeface="Open Sans Italics"/>
                <a:sym typeface="Open Sans Italics"/>
              </a:rPr>
              <a:t>(0-5)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Cleanliness</a:t>
            </a:r>
            <a:r>
              <a:rPr lang="en-US" sz="2199">
                <a:solidFill>
                  <a:srgbClr val="000000"/>
                </a:solidFill>
                <a:latin typeface="Open Sans"/>
                <a:ea typeface="Open Sans"/>
                <a:cs typeface="Open Sans"/>
                <a:sym typeface="Open Sans"/>
              </a:rPr>
              <a:t>: Mức độ hài lòng về sự sạch sẽ trên chuyến bay</a:t>
            </a:r>
            <a:r>
              <a:rPr lang="en-US" sz="2199" i="true">
                <a:solidFill>
                  <a:srgbClr val="000000"/>
                </a:solidFill>
                <a:latin typeface="Open Sans Italics"/>
                <a:ea typeface="Open Sans Italics"/>
                <a:cs typeface="Open Sans Italics"/>
                <a:sym typeface="Open Sans Italics"/>
              </a:rPr>
              <a:t> (0-5)</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Departure Delay in Minutes</a:t>
            </a:r>
            <a:r>
              <a:rPr lang="en-US" sz="2199">
                <a:solidFill>
                  <a:srgbClr val="000000"/>
                </a:solidFill>
                <a:latin typeface="Open Sans"/>
                <a:ea typeface="Open Sans"/>
                <a:cs typeface="Open Sans"/>
                <a:sym typeface="Open Sans"/>
              </a:rPr>
              <a:t>: Số phút trễ khi khởi hành </a:t>
            </a:r>
            <a:r>
              <a:rPr lang="en-US" sz="2199" i="true">
                <a:solidFill>
                  <a:srgbClr val="000000"/>
                </a:solidFill>
                <a:latin typeface="Open Sans Italics"/>
                <a:ea typeface="Open Sans Italics"/>
                <a:cs typeface="Open Sans Italics"/>
                <a:sym typeface="Open Sans Italics"/>
              </a:rPr>
              <a:t>(minutes)</a:t>
            </a:r>
          </a:p>
          <a:p>
            <a:pPr algn="l" marL="474978" indent="-237489" lvl="1">
              <a:lnSpc>
                <a:spcPts val="4311"/>
              </a:lnSpc>
              <a:buFont typeface="Arial"/>
              <a:buChar char="•"/>
            </a:pPr>
            <a:r>
              <a:rPr lang="en-US" b="true" sz="2199">
                <a:solidFill>
                  <a:srgbClr val="000000"/>
                </a:solidFill>
                <a:latin typeface="Open Sans Bold"/>
                <a:ea typeface="Open Sans Bold"/>
                <a:cs typeface="Open Sans Bold"/>
                <a:sym typeface="Open Sans Bold"/>
              </a:rPr>
              <a:t>Arrival Delay in Minutes</a:t>
            </a:r>
            <a:r>
              <a:rPr lang="en-US" sz="2199">
                <a:solidFill>
                  <a:srgbClr val="000000"/>
                </a:solidFill>
                <a:latin typeface="Open Sans"/>
                <a:ea typeface="Open Sans"/>
                <a:cs typeface="Open Sans"/>
                <a:sym typeface="Open Sans"/>
              </a:rPr>
              <a:t>: Số phút trễ khi đến điểm hạ cánh </a:t>
            </a:r>
            <a:r>
              <a:rPr lang="en-US" sz="2199" i="true">
                <a:solidFill>
                  <a:srgbClr val="000000"/>
                </a:solidFill>
                <a:latin typeface="Open Sans Italics"/>
                <a:ea typeface="Open Sans Italics"/>
                <a:cs typeface="Open Sans Italics"/>
                <a:sym typeface="Open Sans Italics"/>
              </a:rPr>
              <a:t>(minutes)</a:t>
            </a:r>
          </a:p>
        </p:txBody>
      </p:sp>
      <p:sp>
        <p:nvSpPr>
          <p:cNvPr name="TextBox 3" id="3"/>
          <p:cNvSpPr txBox="true"/>
          <p:nvPr/>
        </p:nvSpPr>
        <p:spPr>
          <a:xfrm rot="0">
            <a:off x="1362555" y="1557686"/>
            <a:ext cx="15562890" cy="5995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THÔNG TIN VỀ CÁC BIẾN TRONG TẬP DỮ LIỆU</a:t>
            </a:r>
          </a:p>
        </p:txBody>
      </p:sp>
      <p:sp>
        <p:nvSpPr>
          <p:cNvPr name="TextBox 4" id="4"/>
          <p:cNvSpPr txBox="true"/>
          <p:nvPr/>
        </p:nvSpPr>
        <p:spPr>
          <a:xfrm rot="0">
            <a:off x="13020377" y="8713598"/>
            <a:ext cx="4238923" cy="544702"/>
          </a:xfrm>
          <a:prstGeom prst="rect">
            <a:avLst/>
          </a:prstGeom>
        </p:spPr>
        <p:txBody>
          <a:bodyPr anchor="t" rtlCol="false" tIns="0" lIns="0" bIns="0" rIns="0">
            <a:spAutoFit/>
          </a:bodyPr>
          <a:lstStyle/>
          <a:p>
            <a:pPr algn="r">
              <a:lnSpc>
                <a:spcPts val="2176"/>
              </a:lnSpc>
              <a:spcBef>
                <a:spcPct val="0"/>
              </a:spcBef>
            </a:pPr>
            <a:r>
              <a:rPr lang="en-US" sz="1700" i="true">
                <a:solidFill>
                  <a:srgbClr val="000000"/>
                </a:solidFill>
                <a:latin typeface="Open Sans Italics"/>
                <a:ea typeface="Open Sans Italics"/>
                <a:cs typeface="Open Sans Italics"/>
                <a:sym typeface="Open Sans Italics"/>
              </a:rPr>
              <a:t>Tên bộ dữ liệu: Airline Passenger Satisfaction</a:t>
            </a:r>
          </a:p>
          <a:p>
            <a:pPr algn="r">
              <a:lnSpc>
                <a:spcPts val="2176"/>
              </a:lnSpc>
              <a:spcBef>
                <a:spcPct val="0"/>
              </a:spcBef>
            </a:pPr>
            <a:r>
              <a:rPr lang="en-US" sz="1700" i="true">
                <a:solidFill>
                  <a:srgbClr val="000000"/>
                </a:solidFill>
                <a:latin typeface="Open Sans Italics"/>
                <a:ea typeface="Open Sans Italics"/>
                <a:cs typeface="Open Sans Italics"/>
                <a:sym typeface="Open Sans Italics"/>
              </a:rPr>
              <a:t>Nguồn: Kaggle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835213" y="7063676"/>
            <a:ext cx="452787" cy="2194624"/>
            <a:chOff x="0" y="0"/>
            <a:chExt cx="293277" cy="1421492"/>
          </a:xfrm>
        </p:grpSpPr>
        <p:sp>
          <p:nvSpPr>
            <p:cNvPr name="Freeform 3" id="3"/>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5271FF"/>
            </a:solidFill>
          </p:spPr>
        </p:sp>
      </p:grpSp>
      <p:grpSp>
        <p:nvGrpSpPr>
          <p:cNvPr name="Group 4" id="4"/>
          <p:cNvGrpSpPr/>
          <p:nvPr/>
        </p:nvGrpSpPr>
        <p:grpSpPr>
          <a:xfrm rot="0">
            <a:off x="9144000" y="0"/>
            <a:ext cx="8115300" cy="10287000"/>
            <a:chOff x="0" y="0"/>
            <a:chExt cx="4232162" cy="5364713"/>
          </a:xfrm>
        </p:grpSpPr>
        <p:sp>
          <p:nvSpPr>
            <p:cNvPr name="Freeform 5" id="5"/>
            <p:cNvSpPr/>
            <p:nvPr/>
          </p:nvSpPr>
          <p:spPr>
            <a:xfrm flipH="false" flipV="false" rot="0">
              <a:off x="0" y="0"/>
              <a:ext cx="4232162" cy="5364713"/>
            </a:xfrm>
            <a:custGeom>
              <a:avLst/>
              <a:gdLst/>
              <a:ahLst/>
              <a:cxnLst/>
              <a:rect r="r" b="b" t="t" l="l"/>
              <a:pathLst>
                <a:path h="5364713" w="4232162">
                  <a:moveTo>
                    <a:pt x="0" y="0"/>
                  </a:moveTo>
                  <a:lnTo>
                    <a:pt x="4232162" y="0"/>
                  </a:lnTo>
                  <a:lnTo>
                    <a:pt x="4232162" y="5364713"/>
                  </a:lnTo>
                  <a:lnTo>
                    <a:pt x="0" y="5364713"/>
                  </a:lnTo>
                  <a:close/>
                </a:path>
              </a:pathLst>
            </a:custGeom>
            <a:solidFill>
              <a:srgbClr val="20252F"/>
            </a:solidFill>
          </p:spPr>
        </p:sp>
      </p:grpSp>
      <p:grpSp>
        <p:nvGrpSpPr>
          <p:cNvPr name="Group 6" id="6"/>
          <p:cNvGrpSpPr/>
          <p:nvPr/>
        </p:nvGrpSpPr>
        <p:grpSpPr>
          <a:xfrm rot="0">
            <a:off x="1028700" y="1744948"/>
            <a:ext cx="8115300" cy="3154712"/>
            <a:chOff x="0" y="0"/>
            <a:chExt cx="10820400" cy="4206283"/>
          </a:xfrm>
        </p:grpSpPr>
        <p:pic>
          <p:nvPicPr>
            <p:cNvPr name="Picture 7" id="7"/>
            <p:cNvPicPr>
              <a:picLocks noChangeAspect="true"/>
            </p:cNvPicPr>
            <p:nvPr/>
          </p:nvPicPr>
          <p:blipFill>
            <a:blip r:embed="rId2"/>
            <a:srcRect l="0" t="20881" r="0" b="20881"/>
            <a:stretch>
              <a:fillRect/>
            </a:stretch>
          </p:blipFill>
          <p:spPr>
            <a:xfrm flipH="false" flipV="false">
              <a:off x="0" y="0"/>
              <a:ext cx="10820400" cy="4206283"/>
            </a:xfrm>
            <a:prstGeom prst="rect">
              <a:avLst/>
            </a:prstGeom>
          </p:spPr>
        </p:pic>
      </p:grpSp>
      <p:grpSp>
        <p:nvGrpSpPr>
          <p:cNvPr name="Group 8" id="8"/>
          <p:cNvGrpSpPr/>
          <p:nvPr/>
        </p:nvGrpSpPr>
        <p:grpSpPr>
          <a:xfrm rot="0">
            <a:off x="9144000" y="1744948"/>
            <a:ext cx="8115300" cy="3154712"/>
            <a:chOff x="0" y="0"/>
            <a:chExt cx="10820400" cy="4206283"/>
          </a:xfrm>
        </p:grpSpPr>
        <p:pic>
          <p:nvPicPr>
            <p:cNvPr name="Picture 9" id="9"/>
            <p:cNvPicPr>
              <a:picLocks noChangeAspect="true"/>
            </p:cNvPicPr>
            <p:nvPr/>
          </p:nvPicPr>
          <p:blipFill>
            <a:blip r:embed="rId3"/>
            <a:srcRect l="0" t="39613" r="0" b="0"/>
            <a:stretch>
              <a:fillRect/>
            </a:stretch>
          </p:blipFill>
          <p:spPr>
            <a:xfrm flipH="false" flipV="false">
              <a:off x="0" y="0"/>
              <a:ext cx="10820400" cy="4206283"/>
            </a:xfrm>
            <a:prstGeom prst="rect">
              <a:avLst/>
            </a:prstGeom>
          </p:spPr>
        </p:pic>
      </p:grpSp>
      <p:sp>
        <p:nvSpPr>
          <p:cNvPr name="TextBox 10" id="10"/>
          <p:cNvSpPr txBox="true"/>
          <p:nvPr/>
        </p:nvSpPr>
        <p:spPr>
          <a:xfrm rot="0">
            <a:off x="1832855" y="6764649"/>
            <a:ext cx="5587120" cy="1209167"/>
          </a:xfrm>
          <a:prstGeom prst="rect">
            <a:avLst/>
          </a:prstGeom>
        </p:spPr>
        <p:txBody>
          <a:bodyPr anchor="t" rtlCol="false" tIns="0" lIns="0" bIns="0" rIns="0">
            <a:spAutoFit/>
          </a:bodyPr>
          <a:lstStyle/>
          <a:p>
            <a:pPr algn="ctr">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MỤC TIÊU</a:t>
            </a:r>
          </a:p>
          <a:p>
            <a:pPr algn="ctr">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BÀI PHÂN TÍCH</a:t>
            </a:r>
          </a:p>
        </p:txBody>
      </p:sp>
      <p:sp>
        <p:nvSpPr>
          <p:cNvPr name="TextBox 11" id="11"/>
          <p:cNvSpPr txBox="true"/>
          <p:nvPr/>
        </p:nvSpPr>
        <p:spPr>
          <a:xfrm rot="0">
            <a:off x="10263482" y="5593137"/>
            <a:ext cx="6238750" cy="3452242"/>
          </a:xfrm>
          <a:prstGeom prst="rect">
            <a:avLst/>
          </a:prstGeom>
        </p:spPr>
        <p:txBody>
          <a:bodyPr anchor="t" rtlCol="false" tIns="0" lIns="0" bIns="0" rIns="0">
            <a:spAutoFit/>
          </a:bodyPr>
          <a:lstStyle/>
          <a:p>
            <a:pPr algn="l">
              <a:lnSpc>
                <a:spcPts val="3453"/>
              </a:lnSpc>
            </a:pPr>
            <a:r>
              <a:rPr lang="en-US" sz="2199">
                <a:solidFill>
                  <a:srgbClr val="FFFFFF"/>
                </a:solidFill>
                <a:latin typeface="Open Sans"/>
                <a:ea typeface="Open Sans"/>
                <a:cs typeface="Open Sans"/>
                <a:sym typeface="Open Sans"/>
              </a:rPr>
              <a:t>- Việc phân tích phản hồi của khách hàng sẽ giúp ích rất nhiều cho các hãng hàng không hiểu chính xác hơn khách hàng của họ cần gì và họ có thể cải thiện tốt hơn ở đâu.</a:t>
            </a:r>
          </a:p>
          <a:p>
            <a:pPr algn="l">
              <a:lnSpc>
                <a:spcPts val="3453"/>
              </a:lnSpc>
            </a:pPr>
          </a:p>
          <a:p>
            <a:pPr algn="l">
              <a:lnSpc>
                <a:spcPts val="3409"/>
              </a:lnSpc>
            </a:pPr>
            <a:r>
              <a:rPr lang="en-US" sz="2199">
                <a:solidFill>
                  <a:srgbClr val="FFFFFF"/>
                </a:solidFill>
                <a:latin typeface="Open Sans"/>
                <a:ea typeface="Open Sans"/>
                <a:cs typeface="Open Sans"/>
                <a:sym typeface="Open Sans"/>
              </a:rPr>
              <a:t>- Hơn nữa, việc dự đoán mức độ hài lòng của khách hàng cũng hỗ trợ CRM (Quản lý quan hệ khách hàng) trong các hãng hàng không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59880" y="5924976"/>
            <a:ext cx="4968240" cy="7063740"/>
            <a:chOff x="0" y="0"/>
            <a:chExt cx="2590958" cy="3683770"/>
          </a:xfrm>
        </p:grpSpPr>
        <p:sp>
          <p:nvSpPr>
            <p:cNvPr name="Freeform 3" id="3"/>
            <p:cNvSpPr/>
            <p:nvPr/>
          </p:nvSpPr>
          <p:spPr>
            <a:xfrm flipH="false" flipV="false" rot="0">
              <a:off x="0" y="0"/>
              <a:ext cx="2590958" cy="3683769"/>
            </a:xfrm>
            <a:custGeom>
              <a:avLst/>
              <a:gdLst/>
              <a:ahLst/>
              <a:cxnLst/>
              <a:rect r="r" b="b" t="t" l="l"/>
              <a:pathLst>
                <a:path h="3683769" w="2590958">
                  <a:moveTo>
                    <a:pt x="0" y="0"/>
                  </a:moveTo>
                  <a:lnTo>
                    <a:pt x="2590958" y="0"/>
                  </a:lnTo>
                  <a:lnTo>
                    <a:pt x="2590958" y="3683769"/>
                  </a:lnTo>
                  <a:lnTo>
                    <a:pt x="0" y="3683769"/>
                  </a:lnTo>
                  <a:close/>
                </a:path>
              </a:pathLst>
            </a:custGeom>
            <a:solidFill>
              <a:srgbClr val="20252F"/>
            </a:solidFill>
          </p:spPr>
        </p:sp>
      </p:grpSp>
      <p:grpSp>
        <p:nvGrpSpPr>
          <p:cNvPr name="Group 4" id="4"/>
          <p:cNvGrpSpPr/>
          <p:nvPr/>
        </p:nvGrpSpPr>
        <p:grpSpPr>
          <a:xfrm rot="0">
            <a:off x="9711950" y="0"/>
            <a:ext cx="9144000" cy="10287000"/>
            <a:chOff x="0" y="0"/>
            <a:chExt cx="12192000" cy="13716000"/>
          </a:xfrm>
        </p:grpSpPr>
        <p:pic>
          <p:nvPicPr>
            <p:cNvPr name="Picture 5" id="5"/>
            <p:cNvPicPr>
              <a:picLocks noChangeAspect="true"/>
            </p:cNvPicPr>
            <p:nvPr/>
          </p:nvPicPr>
          <p:blipFill>
            <a:blip r:embed="rId2"/>
            <a:srcRect l="5537" t="0" r="5537" b="0"/>
            <a:stretch>
              <a:fillRect/>
            </a:stretch>
          </p:blipFill>
          <p:spPr>
            <a:xfrm flipH="false" flipV="false">
              <a:off x="0" y="0"/>
              <a:ext cx="12192000" cy="13716000"/>
            </a:xfrm>
            <a:prstGeom prst="rect">
              <a:avLst/>
            </a:prstGeom>
          </p:spPr>
        </p:pic>
      </p:grpSp>
      <p:grpSp>
        <p:nvGrpSpPr>
          <p:cNvPr name="Group 6" id="6"/>
          <p:cNvGrpSpPr/>
          <p:nvPr/>
        </p:nvGrpSpPr>
        <p:grpSpPr>
          <a:xfrm rot="0">
            <a:off x="1028700" y="6537818"/>
            <a:ext cx="8115300" cy="3749182"/>
            <a:chOff x="0" y="0"/>
            <a:chExt cx="10820400" cy="4998909"/>
          </a:xfrm>
        </p:grpSpPr>
        <p:pic>
          <p:nvPicPr>
            <p:cNvPr name="Picture 7" id="7"/>
            <p:cNvPicPr>
              <a:picLocks noChangeAspect="true"/>
            </p:cNvPicPr>
            <p:nvPr/>
          </p:nvPicPr>
          <p:blipFill>
            <a:blip r:embed="rId3"/>
            <a:srcRect l="0" t="8934" r="0" b="8934"/>
            <a:stretch>
              <a:fillRect/>
            </a:stretch>
          </p:blipFill>
          <p:spPr>
            <a:xfrm flipH="false" flipV="false">
              <a:off x="0" y="0"/>
              <a:ext cx="10820400" cy="4998909"/>
            </a:xfrm>
            <a:prstGeom prst="rect">
              <a:avLst/>
            </a:prstGeom>
          </p:spPr>
        </p:pic>
      </p:grpSp>
      <p:sp>
        <p:nvSpPr>
          <p:cNvPr name="TextBox 8" id="8"/>
          <p:cNvSpPr txBox="true"/>
          <p:nvPr/>
        </p:nvSpPr>
        <p:spPr>
          <a:xfrm rot="0">
            <a:off x="645451" y="2391001"/>
            <a:ext cx="8348035" cy="2159343"/>
          </a:xfrm>
          <a:prstGeom prst="rect">
            <a:avLst/>
          </a:prstGeom>
        </p:spPr>
        <p:txBody>
          <a:bodyPr anchor="t" rtlCol="false" tIns="0" lIns="0" bIns="0" rIns="0">
            <a:spAutoFit/>
          </a:bodyPr>
          <a:lstStyle/>
          <a:p>
            <a:pPr algn="l">
              <a:lnSpc>
                <a:spcPts val="8625"/>
              </a:lnSpc>
            </a:pPr>
            <a:r>
              <a:rPr lang="en-US" sz="6738">
                <a:solidFill>
                  <a:srgbClr val="000000"/>
                </a:solidFill>
                <a:latin typeface="Montserrat Extra-Bold"/>
                <a:ea typeface="Montserrat Extra-Bold"/>
                <a:cs typeface="Montserrat Extra-Bold"/>
                <a:sym typeface="Montserrat Extra-Bold"/>
              </a:rPr>
              <a:t>02</a:t>
            </a:r>
          </a:p>
          <a:p>
            <a:pPr algn="l">
              <a:lnSpc>
                <a:spcPts val="8625"/>
              </a:lnSpc>
            </a:pPr>
            <a:r>
              <a:rPr lang="en-US" sz="6738">
                <a:solidFill>
                  <a:srgbClr val="000000"/>
                </a:solidFill>
                <a:latin typeface="Montserrat Extra-Bold"/>
                <a:ea typeface="Montserrat Extra-Bold"/>
                <a:cs typeface="Montserrat Extra-Bold"/>
                <a:sym typeface="Montserrat Extra-Bold"/>
              </a:rPr>
              <a:t>DATA CLEANSING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105687" y="1484056"/>
            <a:ext cx="4859969" cy="588954"/>
          </a:xfrm>
          <a:custGeom>
            <a:avLst/>
            <a:gdLst/>
            <a:ahLst/>
            <a:cxnLst/>
            <a:rect r="r" b="b" t="t" l="l"/>
            <a:pathLst>
              <a:path h="588954" w="4859969">
                <a:moveTo>
                  <a:pt x="0" y="0"/>
                </a:moveTo>
                <a:lnTo>
                  <a:pt x="4859969" y="0"/>
                </a:lnTo>
                <a:lnTo>
                  <a:pt x="4859969" y="588953"/>
                </a:lnTo>
                <a:lnTo>
                  <a:pt x="0" y="588953"/>
                </a:lnTo>
                <a:lnTo>
                  <a:pt x="0" y="0"/>
                </a:lnTo>
                <a:close/>
              </a:path>
            </a:pathLst>
          </a:custGeom>
          <a:blipFill>
            <a:blip r:embed="rId2"/>
            <a:stretch>
              <a:fillRect l="0" t="0" r="-7640" b="0"/>
            </a:stretch>
          </a:blipFill>
        </p:spPr>
      </p:sp>
      <p:sp>
        <p:nvSpPr>
          <p:cNvPr name="AutoShape 3" id="3"/>
          <p:cNvSpPr/>
          <p:nvPr/>
        </p:nvSpPr>
        <p:spPr>
          <a:xfrm rot="0">
            <a:off x="1110619" y="2396859"/>
            <a:ext cx="16066762" cy="104319"/>
          </a:xfrm>
          <a:prstGeom prst="rect">
            <a:avLst/>
          </a:prstGeom>
          <a:gradFill rotWithShape="true">
            <a:gsLst>
              <a:gs pos="0">
                <a:srgbClr val="000000">
                  <a:alpha val="100000"/>
                </a:srgbClr>
              </a:gs>
              <a:gs pos="100000">
                <a:srgbClr val="3533CD">
                  <a:alpha val="100000"/>
                </a:srgbClr>
              </a:gs>
            </a:gsLst>
            <a:lin ang="0"/>
          </a:gradFill>
        </p:spPr>
      </p:sp>
      <p:sp>
        <p:nvSpPr>
          <p:cNvPr name="Freeform 4" id="4"/>
          <p:cNvSpPr/>
          <p:nvPr/>
        </p:nvSpPr>
        <p:spPr>
          <a:xfrm flipH="false" flipV="false" rot="0">
            <a:off x="1110619" y="4217809"/>
            <a:ext cx="16066762" cy="774897"/>
          </a:xfrm>
          <a:custGeom>
            <a:avLst/>
            <a:gdLst/>
            <a:ahLst/>
            <a:cxnLst/>
            <a:rect r="r" b="b" t="t" l="l"/>
            <a:pathLst>
              <a:path h="774897" w="16066762">
                <a:moveTo>
                  <a:pt x="0" y="0"/>
                </a:moveTo>
                <a:lnTo>
                  <a:pt x="16066762" y="0"/>
                </a:lnTo>
                <a:lnTo>
                  <a:pt x="16066762" y="774897"/>
                </a:lnTo>
                <a:lnTo>
                  <a:pt x="0" y="774897"/>
                </a:lnTo>
                <a:lnTo>
                  <a:pt x="0" y="0"/>
                </a:lnTo>
                <a:close/>
              </a:path>
            </a:pathLst>
          </a:custGeom>
          <a:blipFill>
            <a:blip r:embed="rId3"/>
            <a:stretch>
              <a:fillRect l="0" t="0" r="-1597" b="0"/>
            </a:stretch>
          </a:blipFill>
        </p:spPr>
      </p:sp>
      <p:sp>
        <p:nvSpPr>
          <p:cNvPr name="AutoShape 5" id="5"/>
          <p:cNvSpPr/>
          <p:nvPr/>
        </p:nvSpPr>
        <p:spPr>
          <a:xfrm rot="0">
            <a:off x="1110619" y="5316556"/>
            <a:ext cx="16123912" cy="85274"/>
          </a:xfrm>
          <a:prstGeom prst="rect">
            <a:avLst/>
          </a:prstGeom>
          <a:gradFill rotWithShape="true">
            <a:gsLst>
              <a:gs pos="0">
                <a:srgbClr val="000000">
                  <a:alpha val="100000"/>
                </a:srgbClr>
              </a:gs>
              <a:gs pos="100000">
                <a:srgbClr val="3533CD">
                  <a:alpha val="100000"/>
                </a:srgbClr>
              </a:gs>
            </a:gsLst>
            <a:lin ang="0"/>
          </a:gradFill>
        </p:spPr>
      </p:sp>
      <p:sp>
        <p:nvSpPr>
          <p:cNvPr name="Freeform 6" id="6"/>
          <p:cNvSpPr/>
          <p:nvPr/>
        </p:nvSpPr>
        <p:spPr>
          <a:xfrm flipH="false" flipV="false" rot="0">
            <a:off x="1663951" y="7266342"/>
            <a:ext cx="5378030" cy="1901324"/>
          </a:xfrm>
          <a:custGeom>
            <a:avLst/>
            <a:gdLst/>
            <a:ahLst/>
            <a:cxnLst/>
            <a:rect r="r" b="b" t="t" l="l"/>
            <a:pathLst>
              <a:path h="1901324" w="5378030">
                <a:moveTo>
                  <a:pt x="0" y="0"/>
                </a:moveTo>
                <a:lnTo>
                  <a:pt x="5378031" y="0"/>
                </a:lnTo>
                <a:lnTo>
                  <a:pt x="5378031" y="1901324"/>
                </a:lnTo>
                <a:lnTo>
                  <a:pt x="0" y="1901324"/>
                </a:lnTo>
                <a:lnTo>
                  <a:pt x="0" y="0"/>
                </a:lnTo>
                <a:close/>
              </a:path>
            </a:pathLst>
          </a:custGeom>
          <a:blipFill>
            <a:blip r:embed="rId4"/>
            <a:stretch>
              <a:fillRect l="0" t="0" r="0" b="0"/>
            </a:stretch>
          </a:blipFill>
        </p:spPr>
      </p:sp>
      <p:sp>
        <p:nvSpPr>
          <p:cNvPr name="Freeform 7" id="7"/>
          <p:cNvSpPr/>
          <p:nvPr/>
        </p:nvSpPr>
        <p:spPr>
          <a:xfrm flipH="false" flipV="false" rot="0">
            <a:off x="7424458" y="5802267"/>
            <a:ext cx="6310363" cy="3365399"/>
          </a:xfrm>
          <a:custGeom>
            <a:avLst/>
            <a:gdLst/>
            <a:ahLst/>
            <a:cxnLst/>
            <a:rect r="r" b="b" t="t" l="l"/>
            <a:pathLst>
              <a:path h="3365399" w="6310363">
                <a:moveTo>
                  <a:pt x="0" y="0"/>
                </a:moveTo>
                <a:lnTo>
                  <a:pt x="6310364" y="0"/>
                </a:lnTo>
                <a:lnTo>
                  <a:pt x="6310364" y="3365399"/>
                </a:lnTo>
                <a:lnTo>
                  <a:pt x="0" y="3365399"/>
                </a:lnTo>
                <a:lnTo>
                  <a:pt x="0" y="0"/>
                </a:lnTo>
                <a:close/>
              </a:path>
            </a:pathLst>
          </a:custGeom>
          <a:blipFill>
            <a:blip r:embed="rId5"/>
            <a:stretch>
              <a:fillRect l="-664" t="0" r="-664" b="0"/>
            </a:stretch>
          </a:blipFill>
        </p:spPr>
      </p:sp>
      <p:sp>
        <p:nvSpPr>
          <p:cNvPr name="TextBox 8" id="8"/>
          <p:cNvSpPr txBox="true"/>
          <p:nvPr/>
        </p:nvSpPr>
        <p:spPr>
          <a:xfrm rot="0">
            <a:off x="8466840" y="1455481"/>
            <a:ext cx="3437994" cy="640118"/>
          </a:xfrm>
          <a:prstGeom prst="rect">
            <a:avLst/>
          </a:prstGeom>
        </p:spPr>
        <p:txBody>
          <a:bodyPr anchor="t" rtlCol="false" tIns="0" lIns="0" bIns="0" rIns="0">
            <a:spAutoFit/>
          </a:bodyPr>
          <a:lstStyle/>
          <a:p>
            <a:pPr algn="l">
              <a:lnSpc>
                <a:spcPts val="5209"/>
              </a:lnSpc>
            </a:pPr>
            <a:r>
              <a:rPr lang="en-US" sz="4069" i="true">
                <a:solidFill>
                  <a:srgbClr val="000000"/>
                </a:solidFill>
                <a:latin typeface="Montserrat Extra-Bold Italics"/>
                <a:ea typeface="Montserrat Extra-Bold Italics"/>
                <a:cs typeface="Montserrat Extra-Bold Italics"/>
                <a:sym typeface="Montserrat Extra-Bold Italics"/>
              </a:rPr>
              <a:t>XÓA CỘT ID</a:t>
            </a:r>
          </a:p>
        </p:txBody>
      </p:sp>
      <p:sp>
        <p:nvSpPr>
          <p:cNvPr name="TextBox 9" id="9"/>
          <p:cNvSpPr txBox="true"/>
          <p:nvPr/>
        </p:nvSpPr>
        <p:spPr>
          <a:xfrm rot="0">
            <a:off x="5365909" y="2684792"/>
            <a:ext cx="7556182" cy="1209166"/>
          </a:xfrm>
          <a:prstGeom prst="rect">
            <a:avLst/>
          </a:prstGeom>
        </p:spPr>
        <p:txBody>
          <a:bodyPr anchor="t" rtlCol="false" tIns="0" lIns="0" bIns="0" rIns="0">
            <a:spAutoFit/>
          </a:bodyPr>
          <a:lstStyle/>
          <a:p>
            <a:pPr algn="l">
              <a:lnSpc>
                <a:spcPts val="4864"/>
              </a:lnSpc>
            </a:pPr>
            <a:r>
              <a:rPr lang="en-US" sz="3800" i="true">
                <a:solidFill>
                  <a:srgbClr val="000000"/>
                </a:solidFill>
                <a:latin typeface="Montserrat Extra-Bold Italics"/>
                <a:ea typeface="Montserrat Extra-Bold Italics"/>
                <a:cs typeface="Montserrat Extra-Bold Italics"/>
                <a:sym typeface="Montserrat Extra-Bold Italics"/>
              </a:rPr>
              <a:t>XỬ LÝ MISSING DATA Ở CỘT ARRIVAL DELAY IN MINUTES</a:t>
            </a:r>
          </a:p>
        </p:txBody>
      </p:sp>
      <p:sp>
        <p:nvSpPr>
          <p:cNvPr name="TextBox 10" id="10"/>
          <p:cNvSpPr txBox="true"/>
          <p:nvPr/>
        </p:nvSpPr>
        <p:spPr>
          <a:xfrm rot="0">
            <a:off x="1663951" y="5697105"/>
            <a:ext cx="5615137" cy="1293012"/>
          </a:xfrm>
          <a:prstGeom prst="rect">
            <a:avLst/>
          </a:prstGeom>
        </p:spPr>
        <p:txBody>
          <a:bodyPr anchor="t" rtlCol="false" tIns="0" lIns="0" bIns="0" rIns="0">
            <a:spAutoFit/>
          </a:bodyPr>
          <a:lstStyle/>
          <a:p>
            <a:pPr algn="l">
              <a:lnSpc>
                <a:spcPts val="5209"/>
              </a:lnSpc>
            </a:pPr>
            <a:r>
              <a:rPr lang="en-US" sz="4069" i="true">
                <a:solidFill>
                  <a:srgbClr val="000000"/>
                </a:solidFill>
                <a:latin typeface="Montserrat Extra-Bold Italics"/>
                <a:ea typeface="Montserrat Extra-Bold Italics"/>
                <a:cs typeface="Montserrat Extra-Bold Italics"/>
                <a:sym typeface="Montserrat Extra-Bold Italics"/>
              </a:rPr>
              <a:t>KIỂM TRA MẤT CÂN BẰNG DỮ LIỆU</a:t>
            </a:r>
          </a:p>
        </p:txBody>
      </p:sp>
      <p:sp>
        <p:nvSpPr>
          <p:cNvPr name="TextBox 11" id="11"/>
          <p:cNvSpPr txBox="true"/>
          <p:nvPr/>
        </p:nvSpPr>
        <p:spPr>
          <a:xfrm rot="0">
            <a:off x="13947741" y="6164314"/>
            <a:ext cx="3444080" cy="1298575"/>
          </a:xfrm>
          <a:prstGeom prst="rect">
            <a:avLst/>
          </a:prstGeom>
        </p:spPr>
        <p:txBody>
          <a:bodyPr anchor="t" rtlCol="false" tIns="0" lIns="0" bIns="0" rIns="0">
            <a:spAutoFit/>
          </a:bodyPr>
          <a:lstStyle/>
          <a:p>
            <a:pPr algn="l">
              <a:lnSpc>
                <a:spcPts val="3499"/>
              </a:lnSpc>
            </a:pPr>
            <a:r>
              <a:rPr lang="en-US" sz="2499" spc="49">
                <a:solidFill>
                  <a:srgbClr val="000000"/>
                </a:solidFill>
                <a:latin typeface="Open Sans"/>
                <a:ea typeface="Open Sans"/>
                <a:cs typeface="Open Sans"/>
                <a:sym typeface="Open Sans"/>
              </a:rPr>
              <a:t>Dữ liệu đang ở tỷ lệ 55:45 giữa 2 biến, ít nhiều cân bằng</a:t>
            </a:r>
          </a:p>
        </p:txBody>
      </p:sp>
      <p:sp>
        <p:nvSpPr>
          <p:cNvPr name="TextBox 12" id="12"/>
          <p:cNvSpPr txBox="true"/>
          <p:nvPr/>
        </p:nvSpPr>
        <p:spPr>
          <a:xfrm rot="0">
            <a:off x="1129669" y="5687580"/>
            <a:ext cx="457944" cy="644449"/>
          </a:xfrm>
          <a:prstGeom prst="rect">
            <a:avLst/>
          </a:prstGeom>
        </p:spPr>
        <p:txBody>
          <a:bodyPr anchor="t" rtlCol="false" tIns="0" lIns="0" bIns="0" rIns="0">
            <a:spAutoFit/>
          </a:bodyPr>
          <a:lstStyle/>
          <a:p>
            <a:pPr algn="ctr">
              <a:lnSpc>
                <a:spcPts val="5209"/>
              </a:lnSpc>
              <a:spcBef>
                <a:spcPct val="0"/>
              </a:spcBef>
            </a:pPr>
            <a:r>
              <a:rPr lang="en-US" b="true" sz="4070">
                <a:solidFill>
                  <a:srgbClr val="000000"/>
                </a:solidFill>
                <a:latin typeface="Montserrat Extra-Bold"/>
                <a:ea typeface="Montserrat Extra-Bold"/>
                <a:cs typeface="Montserrat Extra-Bold"/>
                <a:sym typeface="Montserrat Extra-Bold"/>
              </a:rPr>
              <a:t>3.</a:t>
            </a:r>
          </a:p>
        </p:txBody>
      </p:sp>
      <p:sp>
        <p:nvSpPr>
          <p:cNvPr name="TextBox 13" id="13"/>
          <p:cNvSpPr txBox="true"/>
          <p:nvPr/>
        </p:nvSpPr>
        <p:spPr>
          <a:xfrm rot="0">
            <a:off x="4824134" y="2640164"/>
            <a:ext cx="455861" cy="644449"/>
          </a:xfrm>
          <a:prstGeom prst="rect">
            <a:avLst/>
          </a:prstGeom>
        </p:spPr>
        <p:txBody>
          <a:bodyPr anchor="t" rtlCol="false" tIns="0" lIns="0" bIns="0" rIns="0">
            <a:spAutoFit/>
          </a:bodyPr>
          <a:lstStyle/>
          <a:p>
            <a:pPr algn="ctr">
              <a:lnSpc>
                <a:spcPts val="5209"/>
              </a:lnSpc>
              <a:spcBef>
                <a:spcPct val="0"/>
              </a:spcBef>
            </a:pPr>
            <a:r>
              <a:rPr lang="en-US" sz="4070">
                <a:solidFill>
                  <a:srgbClr val="000000"/>
                </a:solidFill>
                <a:latin typeface="Montserrat Extra-Bold"/>
                <a:ea typeface="Montserrat Extra-Bold"/>
                <a:cs typeface="Montserrat Extra-Bold"/>
                <a:sym typeface="Montserrat Extra-Bold"/>
              </a:rPr>
              <a:t>2</a:t>
            </a:r>
            <a:r>
              <a:rPr lang="en-US" b="true" sz="4070">
                <a:solidFill>
                  <a:srgbClr val="000000"/>
                </a:solidFill>
                <a:latin typeface="Montserrat Extra-Bold"/>
                <a:ea typeface="Montserrat Extra-Bold"/>
                <a:cs typeface="Montserrat Extra-Bold"/>
                <a:sym typeface="Montserrat Extra-Bold"/>
              </a:rPr>
              <a:t>.</a:t>
            </a:r>
          </a:p>
        </p:txBody>
      </p:sp>
      <p:sp>
        <p:nvSpPr>
          <p:cNvPr name="TextBox 14" id="14"/>
          <p:cNvSpPr txBox="true"/>
          <p:nvPr/>
        </p:nvSpPr>
        <p:spPr>
          <a:xfrm rot="0">
            <a:off x="8013435" y="1451150"/>
            <a:ext cx="355699" cy="644449"/>
          </a:xfrm>
          <a:prstGeom prst="rect">
            <a:avLst/>
          </a:prstGeom>
        </p:spPr>
        <p:txBody>
          <a:bodyPr anchor="t" rtlCol="false" tIns="0" lIns="0" bIns="0" rIns="0">
            <a:spAutoFit/>
          </a:bodyPr>
          <a:lstStyle/>
          <a:p>
            <a:pPr algn="ctr">
              <a:lnSpc>
                <a:spcPts val="5209"/>
              </a:lnSpc>
              <a:spcBef>
                <a:spcPct val="0"/>
              </a:spcBef>
            </a:pPr>
            <a:r>
              <a:rPr lang="en-US" sz="4070">
                <a:solidFill>
                  <a:srgbClr val="000000"/>
                </a:solidFill>
                <a:latin typeface="Montserrat Extra-Bold"/>
                <a:ea typeface="Montserrat Extra-Bold"/>
                <a:cs typeface="Montserrat Extra-Bold"/>
                <a:sym typeface="Montserrat Extra-Bold"/>
              </a:rPr>
              <a:t>1</a:t>
            </a:r>
            <a:r>
              <a:rPr lang="en-US" b="true" sz="4070">
                <a:solidFill>
                  <a:srgbClr val="000000"/>
                </a:solidFill>
                <a:latin typeface="Montserrat Extra-Bold"/>
                <a:ea typeface="Montserrat Extra-Bold"/>
                <a:cs typeface="Montserrat Extra-Bold"/>
                <a:sym typeface="Montserrat Extra-Bold"/>
              </a:rPr>
              <a:t>.</a:t>
            </a:r>
          </a:p>
        </p:txBody>
      </p:sp>
      <p:grpSp>
        <p:nvGrpSpPr>
          <p:cNvPr name="Group 15" id="15"/>
          <p:cNvGrpSpPr/>
          <p:nvPr/>
        </p:nvGrpSpPr>
        <p:grpSpPr>
          <a:xfrm rot="2700000">
            <a:off x="17262869" y="9103963"/>
            <a:ext cx="1796936" cy="2194624"/>
            <a:chOff x="0" y="0"/>
            <a:chExt cx="1163903" cy="1421492"/>
          </a:xfrm>
        </p:grpSpPr>
        <p:sp>
          <p:nvSpPr>
            <p:cNvPr name="Freeform 16" id="16"/>
            <p:cNvSpPr/>
            <p:nvPr/>
          </p:nvSpPr>
          <p:spPr>
            <a:xfrm flipH="false" flipV="false" rot="0">
              <a:off x="0" y="0"/>
              <a:ext cx="1163903" cy="1421492"/>
            </a:xfrm>
            <a:custGeom>
              <a:avLst/>
              <a:gdLst/>
              <a:ahLst/>
              <a:cxnLst/>
              <a:rect r="r" b="b" t="t" l="l"/>
              <a:pathLst>
                <a:path h="1421492" w="1163903">
                  <a:moveTo>
                    <a:pt x="0" y="0"/>
                  </a:moveTo>
                  <a:lnTo>
                    <a:pt x="1163903" y="0"/>
                  </a:lnTo>
                  <a:lnTo>
                    <a:pt x="1163903" y="1421492"/>
                  </a:lnTo>
                  <a:lnTo>
                    <a:pt x="0" y="1421492"/>
                  </a:lnTo>
                  <a:close/>
                </a:path>
              </a:pathLst>
            </a:custGeom>
            <a:solidFill>
              <a:srgbClr val="5271FF"/>
            </a:solidFill>
          </p:spPr>
        </p:sp>
      </p:grpSp>
      <p:grpSp>
        <p:nvGrpSpPr>
          <p:cNvPr name="Group 17" id="17"/>
          <p:cNvGrpSpPr/>
          <p:nvPr/>
        </p:nvGrpSpPr>
        <p:grpSpPr>
          <a:xfrm rot="2700000">
            <a:off x="-741135" y="-940358"/>
            <a:ext cx="1796936" cy="2194624"/>
            <a:chOff x="0" y="0"/>
            <a:chExt cx="1163903" cy="1421492"/>
          </a:xfrm>
        </p:grpSpPr>
        <p:sp>
          <p:nvSpPr>
            <p:cNvPr name="Freeform 18" id="18"/>
            <p:cNvSpPr/>
            <p:nvPr/>
          </p:nvSpPr>
          <p:spPr>
            <a:xfrm flipH="false" flipV="false" rot="0">
              <a:off x="0" y="0"/>
              <a:ext cx="1163903" cy="1421492"/>
            </a:xfrm>
            <a:custGeom>
              <a:avLst/>
              <a:gdLst/>
              <a:ahLst/>
              <a:cxnLst/>
              <a:rect r="r" b="b" t="t" l="l"/>
              <a:pathLst>
                <a:path h="1421492" w="1163903">
                  <a:moveTo>
                    <a:pt x="0" y="0"/>
                  </a:moveTo>
                  <a:lnTo>
                    <a:pt x="1163903" y="0"/>
                  </a:lnTo>
                  <a:lnTo>
                    <a:pt x="1163903" y="1421492"/>
                  </a:lnTo>
                  <a:lnTo>
                    <a:pt x="0" y="1421492"/>
                  </a:lnTo>
                  <a:close/>
                </a:path>
              </a:pathLst>
            </a:custGeom>
            <a:solidFill>
              <a:srgbClr val="5271FF"/>
            </a:solid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835213" y="7063676"/>
            <a:ext cx="452787" cy="2194624"/>
            <a:chOff x="0" y="0"/>
            <a:chExt cx="293277" cy="1421492"/>
          </a:xfrm>
        </p:grpSpPr>
        <p:sp>
          <p:nvSpPr>
            <p:cNvPr name="Freeform 3" id="3"/>
            <p:cNvSpPr/>
            <p:nvPr/>
          </p:nvSpPr>
          <p:spPr>
            <a:xfrm flipH="false" flipV="false" rot="0">
              <a:off x="0" y="0"/>
              <a:ext cx="293277" cy="1421492"/>
            </a:xfrm>
            <a:custGeom>
              <a:avLst/>
              <a:gdLst/>
              <a:ahLst/>
              <a:cxnLst/>
              <a:rect r="r" b="b" t="t" l="l"/>
              <a:pathLst>
                <a:path h="1421492" w="293277">
                  <a:moveTo>
                    <a:pt x="0" y="0"/>
                  </a:moveTo>
                  <a:lnTo>
                    <a:pt x="293277" y="0"/>
                  </a:lnTo>
                  <a:lnTo>
                    <a:pt x="293277" y="1421492"/>
                  </a:lnTo>
                  <a:lnTo>
                    <a:pt x="0" y="1421492"/>
                  </a:lnTo>
                  <a:close/>
                </a:path>
              </a:pathLst>
            </a:custGeom>
            <a:solidFill>
              <a:srgbClr val="5271FF"/>
            </a:solidFill>
          </p:spPr>
        </p:sp>
      </p:grpSp>
      <p:grpSp>
        <p:nvGrpSpPr>
          <p:cNvPr name="Group 4" id="4"/>
          <p:cNvGrpSpPr/>
          <p:nvPr/>
        </p:nvGrpSpPr>
        <p:grpSpPr>
          <a:xfrm rot="0">
            <a:off x="0" y="0"/>
            <a:ext cx="5297347" cy="10287000"/>
            <a:chOff x="0" y="0"/>
            <a:chExt cx="2762588" cy="5364713"/>
          </a:xfrm>
        </p:grpSpPr>
        <p:sp>
          <p:nvSpPr>
            <p:cNvPr name="Freeform 5" id="5"/>
            <p:cNvSpPr/>
            <p:nvPr/>
          </p:nvSpPr>
          <p:spPr>
            <a:xfrm flipH="false" flipV="false" rot="0">
              <a:off x="0" y="0"/>
              <a:ext cx="2762588" cy="5364713"/>
            </a:xfrm>
            <a:custGeom>
              <a:avLst/>
              <a:gdLst/>
              <a:ahLst/>
              <a:cxnLst/>
              <a:rect r="r" b="b" t="t" l="l"/>
              <a:pathLst>
                <a:path h="5364713" w="2762588">
                  <a:moveTo>
                    <a:pt x="0" y="0"/>
                  </a:moveTo>
                  <a:lnTo>
                    <a:pt x="2762588" y="0"/>
                  </a:lnTo>
                  <a:lnTo>
                    <a:pt x="2762588" y="5364713"/>
                  </a:lnTo>
                  <a:lnTo>
                    <a:pt x="0" y="5364713"/>
                  </a:lnTo>
                  <a:close/>
                </a:path>
              </a:pathLst>
            </a:custGeom>
            <a:solidFill>
              <a:srgbClr val="20252F"/>
            </a:solidFill>
          </p:spPr>
        </p:sp>
      </p:grpSp>
      <p:grpSp>
        <p:nvGrpSpPr>
          <p:cNvPr name="Group 6" id="6"/>
          <p:cNvGrpSpPr/>
          <p:nvPr/>
        </p:nvGrpSpPr>
        <p:grpSpPr>
          <a:xfrm rot="0">
            <a:off x="1450694" y="1676400"/>
            <a:ext cx="7693306" cy="6484588"/>
            <a:chOff x="0" y="0"/>
            <a:chExt cx="10257742" cy="8646117"/>
          </a:xfrm>
        </p:grpSpPr>
        <p:pic>
          <p:nvPicPr>
            <p:cNvPr name="Picture 7" id="7"/>
            <p:cNvPicPr>
              <a:picLocks noChangeAspect="true"/>
            </p:cNvPicPr>
            <p:nvPr/>
          </p:nvPicPr>
          <p:blipFill>
            <a:blip r:embed="rId2"/>
            <a:srcRect l="10453" t="0" r="10453" b="0"/>
            <a:stretch>
              <a:fillRect/>
            </a:stretch>
          </p:blipFill>
          <p:spPr>
            <a:xfrm flipH="false" flipV="false">
              <a:off x="0" y="0"/>
              <a:ext cx="10257742" cy="8646117"/>
            </a:xfrm>
            <a:prstGeom prst="rect">
              <a:avLst/>
            </a:prstGeom>
          </p:spPr>
        </p:pic>
      </p:grpSp>
      <p:sp>
        <p:nvSpPr>
          <p:cNvPr name="TextBox 8" id="8"/>
          <p:cNvSpPr txBox="true"/>
          <p:nvPr/>
        </p:nvSpPr>
        <p:spPr>
          <a:xfrm rot="0">
            <a:off x="10058400" y="981075"/>
            <a:ext cx="7281018" cy="2649220"/>
          </a:xfrm>
          <a:prstGeom prst="rect">
            <a:avLst/>
          </a:prstGeom>
        </p:spPr>
        <p:txBody>
          <a:bodyPr anchor="t" rtlCol="false" tIns="0" lIns="0" bIns="0" rIns="0">
            <a:spAutoFit/>
          </a:bodyPr>
          <a:lstStyle/>
          <a:p>
            <a:pPr algn="l">
              <a:lnSpc>
                <a:spcPts val="7040"/>
              </a:lnSpc>
            </a:pPr>
            <a:r>
              <a:rPr lang="en-US" sz="5500">
                <a:solidFill>
                  <a:srgbClr val="000000"/>
                </a:solidFill>
                <a:latin typeface="Montserrat Extra-Bold"/>
                <a:ea typeface="Montserrat Extra-Bold"/>
                <a:cs typeface="Montserrat Extra-Bold"/>
                <a:sym typeface="Montserrat Extra-Bold"/>
              </a:rPr>
              <a:t>03</a:t>
            </a:r>
          </a:p>
          <a:p>
            <a:pPr algn="l">
              <a:lnSpc>
                <a:spcPts val="7040"/>
              </a:lnSpc>
            </a:pPr>
            <a:r>
              <a:rPr lang="en-US" sz="5500" b="true">
                <a:solidFill>
                  <a:srgbClr val="000000"/>
                </a:solidFill>
                <a:latin typeface="Montserrat Extra-Bold Bold"/>
                <a:ea typeface="Montserrat Extra-Bold Bold"/>
                <a:cs typeface="Montserrat Extra-Bold Bold"/>
                <a:sym typeface="Montserrat Extra-Bold Bold"/>
              </a:rPr>
              <a:t>EXPLORATORY DATA ANALYSIS</a:t>
            </a:r>
          </a:p>
        </p:txBody>
      </p:sp>
      <p:sp>
        <p:nvSpPr>
          <p:cNvPr name="TextBox 9" id="9"/>
          <p:cNvSpPr txBox="true"/>
          <p:nvPr/>
        </p:nvSpPr>
        <p:spPr>
          <a:xfrm rot="0">
            <a:off x="9601200" y="4133399"/>
            <a:ext cx="7776813" cy="956497"/>
          </a:xfrm>
          <a:prstGeom prst="rect">
            <a:avLst/>
          </a:prstGeom>
        </p:spPr>
        <p:txBody>
          <a:bodyPr anchor="t" rtlCol="false" tIns="0" lIns="0" bIns="0" rIns="0">
            <a:spAutoFit/>
          </a:bodyPr>
          <a:lstStyle/>
          <a:p>
            <a:pPr algn="l">
              <a:lnSpc>
                <a:spcPts val="3891"/>
              </a:lnSpc>
            </a:pPr>
            <a:r>
              <a:rPr lang="en-US" sz="2478">
                <a:solidFill>
                  <a:srgbClr val="171616"/>
                </a:solidFill>
                <a:latin typeface="Open Sans"/>
                <a:ea typeface="Open Sans"/>
                <a:cs typeface="Open Sans"/>
                <a:sym typeface="Open Sans"/>
              </a:rPr>
              <a:t>Phân tích ảnh hưởng của một số biến độc lập đến </a:t>
            </a:r>
            <a:r>
              <a:rPr lang="en-US" b="true" sz="2478" i="true">
                <a:solidFill>
                  <a:srgbClr val="171616"/>
                </a:solidFill>
                <a:latin typeface="Open Sans Bold Italics"/>
                <a:ea typeface="Open Sans Bold Italics"/>
                <a:cs typeface="Open Sans Bold Italics"/>
                <a:sym typeface="Open Sans Bold Italics"/>
              </a:rPr>
              <a:t>biến phụ thuộc (satisfaction)</a:t>
            </a:r>
          </a:p>
        </p:txBody>
      </p:sp>
      <p:sp>
        <p:nvSpPr>
          <p:cNvPr name="TextBox 10" id="10"/>
          <p:cNvSpPr txBox="true"/>
          <p:nvPr/>
        </p:nvSpPr>
        <p:spPr>
          <a:xfrm rot="0">
            <a:off x="9601200" y="5507936"/>
            <a:ext cx="7776813" cy="2029827"/>
          </a:xfrm>
          <a:prstGeom prst="rect">
            <a:avLst/>
          </a:prstGeom>
        </p:spPr>
        <p:txBody>
          <a:bodyPr anchor="t" rtlCol="false" tIns="0" lIns="0" bIns="0" rIns="0">
            <a:spAutoFit/>
          </a:bodyPr>
          <a:lstStyle/>
          <a:p>
            <a:pPr algn="l" marL="535111" indent="-267555" lvl="1">
              <a:lnSpc>
                <a:spcPts val="4114"/>
              </a:lnSpc>
              <a:buAutoNum type="arabicPeriod" startAt="1"/>
            </a:pPr>
            <a:r>
              <a:rPr lang="en-US" sz="2478">
                <a:solidFill>
                  <a:srgbClr val="171616"/>
                </a:solidFill>
                <a:latin typeface="Open Sans"/>
                <a:ea typeface="Open Sans"/>
                <a:cs typeface="Open Sans"/>
                <a:sym typeface="Open Sans"/>
              </a:rPr>
              <a:t>Nhóm biến về </a:t>
            </a:r>
            <a:r>
              <a:rPr lang="en-US" sz="2478" i="true">
                <a:solidFill>
                  <a:srgbClr val="171616"/>
                </a:solidFill>
                <a:latin typeface="Open Sans Italics"/>
                <a:ea typeface="Open Sans Italics"/>
                <a:cs typeface="Open Sans Italics"/>
                <a:sym typeface="Open Sans Italics"/>
              </a:rPr>
              <a:t>khách hàng</a:t>
            </a:r>
          </a:p>
          <a:p>
            <a:pPr algn="l" marL="535111" indent="-267555" lvl="1">
              <a:lnSpc>
                <a:spcPts val="4114"/>
              </a:lnSpc>
              <a:buAutoNum type="arabicPeriod" startAt="1"/>
            </a:pPr>
            <a:r>
              <a:rPr lang="en-US" sz="2478">
                <a:solidFill>
                  <a:srgbClr val="171616"/>
                </a:solidFill>
                <a:latin typeface="Open Sans"/>
                <a:ea typeface="Open Sans"/>
                <a:cs typeface="Open Sans"/>
                <a:sym typeface="Open Sans"/>
              </a:rPr>
              <a:t>Nhóm biến về </a:t>
            </a:r>
            <a:r>
              <a:rPr lang="en-US" sz="2478" i="true">
                <a:solidFill>
                  <a:srgbClr val="171616"/>
                </a:solidFill>
                <a:latin typeface="Open Sans Italics"/>
                <a:ea typeface="Open Sans Italics"/>
                <a:cs typeface="Open Sans Italics"/>
                <a:sym typeface="Open Sans Italics"/>
              </a:rPr>
              <a:t>tính chất chuyến bay</a:t>
            </a:r>
          </a:p>
          <a:p>
            <a:pPr algn="l" marL="535111" indent="-267555" lvl="1">
              <a:lnSpc>
                <a:spcPts val="4114"/>
              </a:lnSpc>
              <a:buAutoNum type="arabicPeriod" startAt="1"/>
            </a:pPr>
            <a:r>
              <a:rPr lang="en-US" sz="2478">
                <a:solidFill>
                  <a:srgbClr val="171616"/>
                </a:solidFill>
                <a:latin typeface="Open Sans"/>
                <a:ea typeface="Open Sans"/>
                <a:cs typeface="Open Sans"/>
                <a:sym typeface="Open Sans"/>
              </a:rPr>
              <a:t>Nhóm biến về </a:t>
            </a:r>
            <a:r>
              <a:rPr lang="en-US" sz="2478" i="true">
                <a:solidFill>
                  <a:srgbClr val="171616"/>
                </a:solidFill>
                <a:latin typeface="Open Sans Italics"/>
                <a:ea typeface="Open Sans Italics"/>
                <a:cs typeface="Open Sans Italics"/>
                <a:sym typeface="Open Sans Italics"/>
              </a:rPr>
              <a:t>dịch vụ trong chuyến bay</a:t>
            </a:r>
          </a:p>
          <a:p>
            <a:pPr algn="l" marL="535111" indent="-267555" lvl="1">
              <a:lnSpc>
                <a:spcPts val="4114"/>
              </a:lnSpc>
              <a:buAutoNum type="arabicPeriod" startAt="1"/>
            </a:pPr>
            <a:r>
              <a:rPr lang="en-US" sz="2478">
                <a:solidFill>
                  <a:srgbClr val="171616"/>
                </a:solidFill>
                <a:latin typeface="Open Sans"/>
                <a:ea typeface="Open Sans"/>
                <a:cs typeface="Open Sans"/>
                <a:sym typeface="Open Sans"/>
              </a:rPr>
              <a:t>Nhóm biến về </a:t>
            </a:r>
            <a:r>
              <a:rPr lang="en-US" sz="2478" i="true">
                <a:solidFill>
                  <a:srgbClr val="171616"/>
                </a:solidFill>
                <a:latin typeface="Open Sans Italics"/>
                <a:ea typeface="Open Sans Italics"/>
                <a:cs typeface="Open Sans Italics"/>
                <a:sym typeface="Open Sans Italics"/>
              </a:rPr>
              <a:t>dịch vụ trước chuyến bay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DAFn04_qo54</dc:identifier>
  <dcterms:modified xsi:type="dcterms:W3CDTF">2011-08-01T06:04:30Z</dcterms:modified>
  <cp:revision>1</cp:revision>
  <dc:title>Airline Passenger Satisfaction</dc:title>
</cp:coreProperties>
</file>

<file path=docProps/thumbnail.jpeg>
</file>